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62" r:id="rId3"/>
    <p:sldId id="263" r:id="rId4"/>
    <p:sldId id="264" r:id="rId5"/>
    <p:sldId id="265" r:id="rId6"/>
  </p:sldIdLst>
  <p:sldSz cx="9937750" cy="6858000"/>
  <p:notesSz cx="6400800" cy="94789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8">
          <p15:clr>
            <a:srgbClr val="A4A3A4"/>
          </p15:clr>
        </p15:guide>
        <p15:guide id="2" orient="horz" pos="232">
          <p15:clr>
            <a:srgbClr val="A4A3A4"/>
          </p15:clr>
        </p15:guide>
        <p15:guide id="3" orient="horz" pos="913">
          <p15:clr>
            <a:srgbClr val="A4A3A4"/>
          </p15:clr>
        </p15:guide>
        <p15:guide id="4" orient="horz" pos="1366">
          <p15:clr>
            <a:srgbClr val="A4A3A4"/>
          </p15:clr>
        </p15:guide>
        <p15:guide id="5" orient="horz" pos="459">
          <p15:clr>
            <a:srgbClr val="A4A3A4"/>
          </p15:clr>
        </p15:guide>
        <p15:guide id="6" orient="horz" pos="3748">
          <p15:clr>
            <a:srgbClr val="A4A3A4"/>
          </p15:clr>
        </p15:guide>
        <p15:guide id="7" pos="3039">
          <p15:clr>
            <a:srgbClr val="A4A3A4"/>
          </p15:clr>
        </p15:guide>
        <p15:guide id="8" pos="3221">
          <p15:clr>
            <a:srgbClr val="A4A3A4"/>
          </p15:clr>
        </p15:guide>
        <p15:guide id="9" pos="454">
          <p15:clr>
            <a:srgbClr val="A4A3A4"/>
          </p15:clr>
        </p15:guide>
        <p15:guide id="10" pos="58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89" autoAdjust="0"/>
    <p:restoredTop sz="94660"/>
  </p:normalViewPr>
  <p:slideViewPr>
    <p:cSldViewPr showGuides="1">
      <p:cViewPr>
        <p:scale>
          <a:sx n="60" d="100"/>
          <a:sy n="60" d="100"/>
        </p:scale>
        <p:origin x="1930" y="398"/>
      </p:cViewPr>
      <p:guideLst>
        <p:guide orient="horz" pos="4088"/>
        <p:guide orient="horz" pos="232"/>
        <p:guide orient="horz" pos="913"/>
        <p:guide orient="horz" pos="1366"/>
        <p:guide orient="horz" pos="459"/>
        <p:guide orient="horz" pos="3748"/>
        <p:guide pos="3039"/>
        <p:guide pos="3221"/>
        <p:guide pos="454"/>
        <p:guide pos="58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773680" cy="473948"/>
          </a:xfrm>
          <a:prstGeom prst="rect">
            <a:avLst/>
          </a:prstGeom>
        </p:spPr>
        <p:txBody>
          <a:bodyPr vert="horz" lIns="90738" tIns="45369" rIns="90738" bIns="45369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625639" y="1"/>
            <a:ext cx="2773680" cy="473948"/>
          </a:xfrm>
          <a:prstGeom prst="rect">
            <a:avLst/>
          </a:prstGeom>
        </p:spPr>
        <p:txBody>
          <a:bodyPr vert="horz" lIns="90738" tIns="45369" rIns="90738" bIns="45369" rtlCol="0"/>
          <a:lstStyle>
            <a:lvl1pPr algn="r">
              <a:defRPr sz="1200"/>
            </a:lvl1pPr>
          </a:lstStyle>
          <a:p>
            <a:fld id="{825C4954-41A5-4975-BD2F-675D031A56F5}" type="datetimeFigureOut">
              <a:rPr lang="de-CH" smtClean="0"/>
              <a:t>05.05.2020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25475" y="711200"/>
            <a:ext cx="5149850" cy="3554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38" tIns="45369" rIns="90738" bIns="45369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40080" y="4502508"/>
            <a:ext cx="5120640" cy="4265533"/>
          </a:xfrm>
          <a:prstGeom prst="rect">
            <a:avLst/>
          </a:prstGeom>
        </p:spPr>
        <p:txBody>
          <a:bodyPr vert="horz" lIns="90738" tIns="45369" rIns="90738" bIns="45369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003370"/>
            <a:ext cx="2773680" cy="473948"/>
          </a:xfrm>
          <a:prstGeom prst="rect">
            <a:avLst/>
          </a:prstGeom>
        </p:spPr>
        <p:txBody>
          <a:bodyPr vert="horz" lIns="90738" tIns="45369" rIns="90738" bIns="45369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625639" y="9003370"/>
            <a:ext cx="2773680" cy="473948"/>
          </a:xfrm>
          <a:prstGeom prst="rect">
            <a:avLst/>
          </a:prstGeom>
        </p:spPr>
        <p:txBody>
          <a:bodyPr vert="horz" lIns="90738" tIns="45369" rIns="90738" bIns="45369" rtlCol="0" anchor="b"/>
          <a:lstStyle>
            <a:lvl1pPr algn="r">
              <a:defRPr sz="1200"/>
            </a:lvl1pPr>
          </a:lstStyle>
          <a:p>
            <a:fld id="{F063A13F-3ED1-4225-A4AC-D77286D7A0C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90677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000" y="326743"/>
            <a:ext cx="3236976" cy="114940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725" y="2024844"/>
            <a:ext cx="8496300" cy="2340260"/>
          </a:xfrm>
        </p:spPr>
        <p:txBody>
          <a:bodyPr/>
          <a:lstStyle>
            <a:lvl1pPr>
              <a:lnSpc>
                <a:spcPts val="6000"/>
              </a:lnSpc>
              <a:defRPr sz="48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GB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Zurich Universities of Applied Sciences and Arts</a:t>
            </a:r>
            <a:endParaRPr lang="en-GB" dirty="0"/>
          </a:p>
        </p:txBody>
      </p:sp>
      <p:sp>
        <p:nvSpPr>
          <p:cNvPr id="11" name="Foliennummernplatzhalt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9175B2-9B55-4F42-B1B6-1C55D84E2346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6330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725" y="2096852"/>
            <a:ext cx="4103688" cy="3853098"/>
          </a:xfrm>
        </p:spPr>
        <p:txBody>
          <a:bodyPr/>
          <a:lstStyle>
            <a:lvl1pPr>
              <a:lnSpc>
                <a:spcPts val="3000"/>
              </a:lnSpc>
              <a:defRPr sz="24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GB" dirty="0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Zurich Universities of Applied Sciences and Arts</a:t>
            </a:r>
            <a:endParaRPr lang="en-GB" dirty="0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2"/>
          </p:nvPr>
        </p:nvSpPr>
        <p:spPr>
          <a:xfrm>
            <a:off x="5113338" y="368300"/>
            <a:ext cx="4103687" cy="6121400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 smtClean="0"/>
              <a:t>Bild durch Klicken auf Symbol hinzufügen</a:t>
            </a:r>
            <a:endParaRPr lang="en-GB" dirty="0"/>
          </a:p>
        </p:txBody>
      </p:sp>
      <p:pic>
        <p:nvPicPr>
          <p:cNvPr id="6" name="Grafik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000" y="326743"/>
            <a:ext cx="3236976" cy="1149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818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20725" y="2096852"/>
            <a:ext cx="8496300" cy="3852429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75B2-9B55-4F42-B1B6-1C55D84E2346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Zurich Universities of Applied Sciences and Arts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090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20725" y="2096852"/>
            <a:ext cx="4103688" cy="3852429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75B2-9B55-4F42-B1B6-1C55D84E2346}" type="slidenum">
              <a:rPr lang="en-GB" smtClean="0"/>
              <a:t>‹Nr.›</a:t>
            </a:fld>
            <a:endParaRPr lang="en-GB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Zurich Universities of Applied Sciences and Arts</a:t>
            </a:r>
            <a:endParaRPr lang="en-GB" dirty="0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4"/>
          </p:nvPr>
        </p:nvSpPr>
        <p:spPr>
          <a:xfrm>
            <a:off x="5113025" y="2168525"/>
            <a:ext cx="4104000" cy="3780000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 smtClean="0"/>
              <a:t>Bild durch Klicken auf Symbol hinzufügen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52673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w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720726" y="656693"/>
            <a:ext cx="7092466" cy="79269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dirty="0" err="1" smtClean="0"/>
              <a:t>Titelmasterformat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0725" y="2096852"/>
            <a:ext cx="8496300" cy="385242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GB" dirty="0" err="1" smtClean="0"/>
              <a:t>Textmasterformat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  <a:p>
            <a:pPr lvl="1"/>
            <a:r>
              <a:rPr lang="en-GB" dirty="0" err="1" smtClean="0"/>
              <a:t>Zweite</a:t>
            </a:r>
            <a:r>
              <a:rPr lang="en-GB" dirty="0" smtClean="0"/>
              <a:t> </a:t>
            </a:r>
            <a:r>
              <a:rPr lang="en-GB" dirty="0" err="1" smtClean="0"/>
              <a:t>Ebene</a:t>
            </a:r>
            <a:endParaRPr lang="en-GB" dirty="0" smtClean="0"/>
          </a:p>
          <a:p>
            <a:pPr lvl="2"/>
            <a:r>
              <a:rPr lang="en-GB" dirty="0" err="1" smtClean="0"/>
              <a:t>Dritte</a:t>
            </a:r>
            <a:r>
              <a:rPr lang="en-GB" dirty="0" smtClean="0"/>
              <a:t> </a:t>
            </a:r>
            <a:r>
              <a:rPr lang="en-GB" dirty="0" err="1" smtClean="0"/>
              <a:t>Ebene</a:t>
            </a:r>
            <a:endParaRPr lang="en-GB" dirty="0" smtClean="0"/>
          </a:p>
          <a:p>
            <a:pPr lvl="3"/>
            <a:r>
              <a:rPr lang="en-GB" dirty="0" err="1" smtClean="0"/>
              <a:t>Vierte</a:t>
            </a:r>
            <a:r>
              <a:rPr lang="en-GB" dirty="0" smtClean="0"/>
              <a:t> </a:t>
            </a:r>
            <a:r>
              <a:rPr lang="en-GB" dirty="0" err="1" smtClean="0"/>
              <a:t>Ebene</a:t>
            </a:r>
            <a:endParaRPr lang="en-GB" dirty="0" smtClean="0"/>
          </a:p>
          <a:p>
            <a:pPr lvl="4"/>
            <a:r>
              <a:rPr lang="en-GB" dirty="0" err="1" smtClean="0"/>
              <a:t>Fünfte</a:t>
            </a:r>
            <a:r>
              <a:rPr lang="en-GB" dirty="0" smtClean="0"/>
              <a:t> </a:t>
            </a:r>
            <a:r>
              <a:rPr lang="en-GB" dirty="0" err="1" smtClean="0"/>
              <a:t>Ebene</a:t>
            </a:r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5113338" y="6417332"/>
            <a:ext cx="4103687" cy="18002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600">
                <a:solidFill>
                  <a:schemeClr val="tx2"/>
                </a:solidFill>
              </a:defRPr>
            </a:lvl1pPr>
          </a:lstStyle>
          <a:p>
            <a:fld id="{5D9175B2-9B55-4F42-B1B6-1C55D84E2346}" type="slidenum">
              <a:rPr lang="en-GB" smtClean="0"/>
              <a:pPr/>
              <a:t>‹Nr.›</a:t>
            </a:fld>
            <a:endParaRPr lang="en-GB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3"/>
          </p:nvPr>
        </p:nvSpPr>
        <p:spPr>
          <a:xfrm>
            <a:off x="720725" y="6417331"/>
            <a:ext cx="4103688" cy="18002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6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Zurich Universities of Applied Sciences and Arts</a:t>
            </a:r>
            <a:endParaRPr lang="en-GB" dirty="0"/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2761" y="322628"/>
            <a:ext cx="855878" cy="1149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887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0" r:id="rId3"/>
    <p:sldLayoutId id="2147483652" r:id="rId4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2800"/>
        </a:lnSpc>
        <a:spcBef>
          <a:spcPts val="0"/>
        </a:spcBef>
        <a:buFont typeface="Arial" panose="020B0604020202020204" pitchFamily="34" charset="0"/>
        <a:buNone/>
        <a:defRPr sz="2400" b="1" kern="1200" cap="none" baseline="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ts val="2800"/>
        </a:lnSpc>
        <a:spcBef>
          <a:spcPts val="0"/>
        </a:spcBef>
        <a:buFont typeface="Arial" panose="020B0604020202020204" pitchFamily="34" charset="0"/>
        <a:buNone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216000" indent="-216000" algn="l" defTabSz="914400" rtl="0" eaLnBrk="1" latinLnBrk="0" hangingPunct="1">
        <a:lnSpc>
          <a:spcPts val="28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432000" indent="-216000" algn="l" defTabSz="914400" rtl="0" eaLnBrk="1" latinLnBrk="0" hangingPunct="1">
        <a:lnSpc>
          <a:spcPts val="28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648000" indent="-216000" algn="l" defTabSz="914400" rtl="0" eaLnBrk="1" latinLnBrk="0" hangingPunct="1">
        <a:lnSpc>
          <a:spcPts val="28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itel.dimi.uniud.it/ichi/#http://id.who.int/ichi/entity/1740654496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itel.dimi.uniud.it/ichi/#http://id.who.int/ichi/entity/364332478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itel.dimi.uniud.it/ichi/#http://id.who.int/ichi/entity/2007307171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Relationship Id="rId5" Type="http://schemas.openxmlformats.org/officeDocument/2006/relationships/hyperlink" Target="https://mitel.dimi.uniud.it/ichi/#http://id.who.int/ichi/entity/660259115" TargetMode="External"/><Relationship Id="rId4" Type="http://schemas.openxmlformats.org/officeDocument/2006/relationships/hyperlink" Target="https://mitel.dimi.uniud.it/ichi/#http://id.who.int/ichi/entity/609604154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itel.dimi.uniud.it/ichi/#http://id.who.int/ichi/entity/2007307171" TargetMode="External"/><Relationship Id="rId2" Type="http://schemas.openxmlformats.org/officeDocument/2006/relationships/hyperlink" Target="https://mitel.dimi.uniud.it/ichi/#http://id.who.int/ichi/entity/364332478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mitel.dimi.uniud.it/ichi/#http://id.who.int/ichi/entity/660259115" TargetMode="External"/><Relationship Id="rId4" Type="http://schemas.openxmlformats.org/officeDocument/2006/relationships/hyperlink" Target="https://mitel.dimi.uniud.it/ichi/#http://id.who.int/ichi/entity/609604154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ftplus.net/software/default.aspx" TargetMode="External"/><Relationship Id="rId2" Type="http://schemas.openxmlformats.org/officeDocument/2006/relationships/hyperlink" Target="https://polypoint.ch/content/therapiedokumentation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www.sophisware.ch/" TargetMode="External"/><Relationship Id="rId5" Type="http://schemas.openxmlformats.org/officeDocument/2006/relationships/hyperlink" Target="https://xatla.ch/de/physio/physiotherapie-abrechnen" TargetMode="External"/><Relationship Id="rId4" Type="http://schemas.openxmlformats.org/officeDocument/2006/relationships/hyperlink" Target="https://ephysio.pharmedsolutions.ch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 and Paper </a:t>
            </a:r>
            <a:r>
              <a:rPr lang="en-US" dirty="0" err="1" smtClean="0"/>
              <a:t>Dokumentation</a:t>
            </a:r>
            <a:r>
              <a:rPr lang="en-US" dirty="0" smtClean="0"/>
              <a:t> </a:t>
            </a:r>
            <a:r>
              <a:rPr lang="en-US" dirty="0" err="1" smtClean="0"/>
              <a:t>Befund</a:t>
            </a:r>
            <a:r>
              <a:rPr lang="en-US" dirty="0" smtClean="0"/>
              <a:t> – Patient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Arthrodese</a:t>
            </a:r>
            <a:r>
              <a:rPr lang="en-US" dirty="0" smtClean="0"/>
              <a:t> am </a:t>
            </a:r>
            <a:r>
              <a:rPr lang="en-US" dirty="0" err="1" smtClean="0"/>
              <a:t>rechten</a:t>
            </a:r>
            <a:r>
              <a:rPr lang="en-US" dirty="0" smtClean="0"/>
              <a:t> Fuss</a:t>
            </a:r>
            <a:endParaRPr lang="en-US" dirty="0"/>
          </a:p>
        </p:txBody>
      </p:sp>
      <p:pic>
        <p:nvPicPr>
          <p:cNvPr id="7" name="Inhaltsplatzhalter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56" t="11395" r="34657" b="16077"/>
          <a:stretch/>
        </p:blipFill>
        <p:spPr>
          <a:xfrm rot="5400000">
            <a:off x="887612" y="2055872"/>
            <a:ext cx="3266694" cy="3492000"/>
          </a:xfrm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75B2-9B55-4F42-B1B6-1C55D84E2346}" type="slidenum">
              <a:rPr lang="en-GB" smtClean="0"/>
              <a:t>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Zurich Universities of Applied Sciences and Arts</a:t>
            </a:r>
            <a:endParaRPr lang="en-GB" dirty="0"/>
          </a:p>
        </p:txBody>
      </p:sp>
      <p:sp>
        <p:nvSpPr>
          <p:cNvPr id="8" name="Textfeld 7"/>
          <p:cNvSpPr txBox="1"/>
          <p:nvPr/>
        </p:nvSpPr>
        <p:spPr>
          <a:xfrm>
            <a:off x="4968875" y="2168525"/>
            <a:ext cx="3888432" cy="385276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de-CH" dirty="0">
                <a:solidFill>
                  <a:schemeClr val="tx2"/>
                </a:solidFill>
                <a:latin typeface="+mj-lt"/>
              </a:rPr>
              <a:t>Die </a:t>
            </a:r>
            <a:r>
              <a:rPr lang="de-CH" dirty="0" err="1">
                <a:solidFill>
                  <a:schemeClr val="tx2"/>
                </a:solidFill>
                <a:latin typeface="+mj-lt"/>
              </a:rPr>
              <a:t>Arthrodese</a:t>
            </a:r>
            <a:r>
              <a:rPr lang="de-CH" dirty="0">
                <a:solidFill>
                  <a:schemeClr val="tx2"/>
                </a:solidFill>
                <a:latin typeface="+mj-lt"/>
              </a:rPr>
              <a:t> </a:t>
            </a:r>
            <a:r>
              <a:rPr lang="de-CH" dirty="0" smtClean="0">
                <a:solidFill>
                  <a:schemeClr val="tx2"/>
                </a:solidFill>
                <a:latin typeface="+mj-lt"/>
              </a:rPr>
              <a:t>ist </a:t>
            </a:r>
            <a:r>
              <a:rPr lang="de-CH" dirty="0">
                <a:solidFill>
                  <a:schemeClr val="tx2"/>
                </a:solidFill>
                <a:latin typeface="+mj-lt"/>
              </a:rPr>
              <a:t>eine </a:t>
            </a:r>
            <a:r>
              <a:rPr lang="de-CH" dirty="0" smtClean="0">
                <a:solidFill>
                  <a:schemeClr val="tx2"/>
                </a:solidFill>
                <a:latin typeface="+mj-lt"/>
              </a:rPr>
              <a:t>operative Gelenkversteifung</a:t>
            </a:r>
            <a:r>
              <a:rPr lang="de-CH" dirty="0">
                <a:solidFill>
                  <a:schemeClr val="tx2"/>
                </a:solidFill>
                <a:latin typeface="+mj-lt"/>
              </a:rPr>
              <a:t>. Die Bewegungsfähigkeit im Gelenk wird dabei komplett unterbunden</a:t>
            </a:r>
            <a:r>
              <a:rPr lang="de-CH" dirty="0" smtClean="0">
                <a:solidFill>
                  <a:schemeClr val="tx2"/>
                </a:solidFill>
                <a:latin typeface="+mj-lt"/>
              </a:rPr>
              <a:t>.</a:t>
            </a:r>
          </a:p>
          <a:p>
            <a:endParaRPr lang="de-CH" dirty="0">
              <a:solidFill>
                <a:schemeClr val="tx2"/>
              </a:solidFill>
              <a:latin typeface="+mj-lt"/>
            </a:endParaRPr>
          </a:p>
          <a:p>
            <a:r>
              <a:rPr lang="de-CH" dirty="0" smtClean="0">
                <a:solidFill>
                  <a:schemeClr val="tx2"/>
                </a:solidFill>
                <a:latin typeface="+mj-lt"/>
              </a:rPr>
              <a:t>Untersuchung des Patienten mit Befund der Gelenksbeweglichkeit.</a:t>
            </a:r>
          </a:p>
          <a:p>
            <a:endParaRPr lang="de-CH" dirty="0">
              <a:solidFill>
                <a:schemeClr val="tx2"/>
              </a:solidFill>
              <a:latin typeface="+mj-lt"/>
            </a:endParaRPr>
          </a:p>
          <a:p>
            <a:r>
              <a:rPr lang="de-CH" dirty="0" smtClean="0">
                <a:solidFill>
                  <a:schemeClr val="tx2"/>
                </a:solidFill>
                <a:latin typeface="+mj-lt"/>
              </a:rPr>
              <a:t>Auswahl relevanter ICHI Codes:</a:t>
            </a:r>
          </a:p>
          <a:p>
            <a:endParaRPr lang="de-CH" dirty="0" smtClean="0">
              <a:solidFill>
                <a:schemeClr val="tx2"/>
              </a:solidFill>
              <a:latin typeface="+mj-lt"/>
            </a:endParaRPr>
          </a:p>
          <a:p>
            <a:r>
              <a:rPr lang="en-US" altLang="en-US" dirty="0">
                <a:solidFill>
                  <a:schemeClr val="tx2"/>
                </a:solidFill>
                <a:latin typeface="Arial" panose="020B0604020202020204" pitchFamily="34" charset="0"/>
                <a:hlinkClick r:id="rId3"/>
              </a:rPr>
              <a:t>MT1.AA.ZZ - Assessment of </a:t>
            </a:r>
            <a:r>
              <a:rPr lang="en-US" altLang="en-US" dirty="0" err="1">
                <a:solidFill>
                  <a:schemeClr val="tx2"/>
                </a:solidFill>
                <a:latin typeface="Arial" panose="020B0604020202020204" pitchFamily="34" charset="0"/>
                <a:hlinkClick r:id="rId3"/>
              </a:rPr>
              <a:t>neuromusculoskeletal</a:t>
            </a:r>
            <a:r>
              <a:rPr lang="en-US" altLang="en-US" dirty="0">
                <a:solidFill>
                  <a:schemeClr val="tx2"/>
                </a:solidFill>
                <a:latin typeface="Arial" panose="020B0604020202020204" pitchFamily="34" charset="0"/>
                <a:hlinkClick r:id="rId3"/>
              </a:rPr>
              <a:t> and movement-related </a:t>
            </a:r>
            <a:r>
              <a:rPr lang="en-US" altLang="en-US" dirty="0" smtClean="0">
                <a:solidFill>
                  <a:schemeClr val="tx2"/>
                </a:solidFill>
                <a:latin typeface="Arial" panose="020B0604020202020204" pitchFamily="34" charset="0"/>
                <a:hlinkClick r:id="rId3"/>
              </a:rPr>
              <a:t>functions</a:t>
            </a:r>
            <a:endParaRPr lang="en-US" altLang="en-US" dirty="0" smtClean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endParaRPr lang="en-US" altLang="en-US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r>
              <a:rPr lang="en-IE" altLang="en-US" dirty="0" smtClean="0">
                <a:solidFill>
                  <a:schemeClr val="tx2"/>
                </a:solidFill>
                <a:latin typeface="Arial" panose="020B0604020202020204" pitchFamily="34" charset="0"/>
                <a:hlinkClick r:id="rId4"/>
              </a:rPr>
              <a:t>MT1.AC.ZZ </a:t>
            </a:r>
            <a:r>
              <a:rPr lang="en-IE" altLang="en-US" dirty="0">
                <a:solidFill>
                  <a:schemeClr val="tx2"/>
                </a:solidFill>
                <a:latin typeface="Arial" panose="020B0604020202020204" pitchFamily="34" charset="0"/>
                <a:hlinkClick r:id="rId4"/>
              </a:rPr>
              <a:t>- Test of </a:t>
            </a:r>
            <a:r>
              <a:rPr lang="en-IE" altLang="en-US" dirty="0" err="1">
                <a:solidFill>
                  <a:schemeClr val="tx2"/>
                </a:solidFill>
                <a:latin typeface="Arial" panose="020B0604020202020204" pitchFamily="34" charset="0"/>
                <a:hlinkClick r:id="rId4"/>
              </a:rPr>
              <a:t>neuromusculoskeletal</a:t>
            </a:r>
            <a:r>
              <a:rPr lang="en-IE" altLang="en-US" dirty="0">
                <a:solidFill>
                  <a:schemeClr val="tx2"/>
                </a:solidFill>
                <a:latin typeface="Arial" panose="020B0604020202020204" pitchFamily="34" charset="0"/>
                <a:hlinkClick r:id="rId4"/>
              </a:rPr>
              <a:t> and movement-related functions</a:t>
            </a:r>
            <a:r>
              <a:rPr lang="en-US" altLang="en-US" dirty="0" smtClean="0">
                <a:solidFill>
                  <a:schemeClr val="tx2"/>
                </a:solidFill>
                <a:latin typeface="Arial" panose="020B0604020202020204" pitchFamily="34" charset="0"/>
                <a:hlinkClick r:id="rId4"/>
              </a:rPr>
              <a:t> </a:t>
            </a:r>
            <a:endParaRPr lang="en-US" altLang="en-US" dirty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endParaRPr lang="de-CH" dirty="0" smtClean="0">
              <a:solidFill>
                <a:schemeClr val="tx2"/>
              </a:solidFill>
              <a:latin typeface="+mj-lt"/>
            </a:endParaRPr>
          </a:p>
          <a:p>
            <a:endParaRPr lang="de-CH" dirty="0" smtClean="0">
              <a:solidFill>
                <a:schemeClr val="tx2"/>
              </a:solidFill>
              <a:latin typeface="+mj-lt"/>
            </a:endParaRPr>
          </a:p>
          <a:p>
            <a:endParaRPr lang="en-US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22956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 and Paper </a:t>
            </a:r>
            <a:r>
              <a:rPr lang="en-US" dirty="0" err="1"/>
              <a:t>Dokumentation</a:t>
            </a:r>
            <a:r>
              <a:rPr lang="en-US" dirty="0"/>
              <a:t> </a:t>
            </a:r>
            <a:r>
              <a:rPr lang="en-US" dirty="0" err="1" smtClean="0"/>
              <a:t>Interventionen</a:t>
            </a:r>
            <a:r>
              <a:rPr lang="en-US" dirty="0" smtClean="0"/>
              <a:t> </a:t>
            </a:r>
            <a:r>
              <a:rPr lang="en-US" dirty="0"/>
              <a:t>– Patient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Arthrodese</a:t>
            </a:r>
            <a:r>
              <a:rPr lang="en-US" dirty="0"/>
              <a:t> am </a:t>
            </a:r>
            <a:r>
              <a:rPr lang="en-US" dirty="0" err="1"/>
              <a:t>rechten</a:t>
            </a:r>
            <a:r>
              <a:rPr lang="en-US" dirty="0"/>
              <a:t> Fuss</a:t>
            </a:r>
          </a:p>
        </p:txBody>
      </p:sp>
      <p:pic>
        <p:nvPicPr>
          <p:cNvPr id="8" name="Inhaltsplatzhalter 7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638" b="4379"/>
          <a:stretch/>
        </p:blipFill>
        <p:spPr>
          <a:xfrm rot="5400000">
            <a:off x="1125259" y="2153767"/>
            <a:ext cx="3294619" cy="3265200"/>
          </a:xfrm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75B2-9B55-4F42-B1B6-1C55D84E2346}" type="slidenum">
              <a:rPr lang="en-GB" smtClean="0"/>
              <a:t>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Zurich Universities of Applied Sciences and Arts</a:t>
            </a:r>
            <a:endParaRPr lang="en-GB" dirty="0"/>
          </a:p>
        </p:txBody>
      </p:sp>
      <p:sp>
        <p:nvSpPr>
          <p:cNvPr id="9" name="Textfeld 8"/>
          <p:cNvSpPr txBox="1"/>
          <p:nvPr/>
        </p:nvSpPr>
        <p:spPr>
          <a:xfrm>
            <a:off x="5120779" y="2139057"/>
            <a:ext cx="3816870" cy="431427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Dokumentation</a:t>
            </a:r>
            <a:r>
              <a:rPr lang="en-US" dirty="0" smtClean="0">
                <a:solidFill>
                  <a:schemeClr val="tx2"/>
                </a:solidFill>
              </a:rPr>
              <a:t> des </a:t>
            </a:r>
            <a:r>
              <a:rPr lang="en-US" dirty="0" err="1" smtClean="0">
                <a:solidFill>
                  <a:schemeClr val="tx2"/>
                </a:solidFill>
              </a:rPr>
              <a:t>Behandlungsverlaufs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anhan</a:t>
            </a:r>
            <a:r>
              <a:rPr lang="en-US" dirty="0" err="1" smtClean="0">
                <a:solidFill>
                  <a:schemeClr val="tx2"/>
                </a:solidFill>
              </a:rPr>
              <a:t>d</a:t>
            </a:r>
            <a:r>
              <a:rPr lang="en-US" dirty="0" smtClean="0">
                <a:solidFill>
                  <a:schemeClr val="tx2"/>
                </a:solidFill>
              </a:rPr>
              <a:t> der </a:t>
            </a:r>
            <a:r>
              <a:rPr lang="en-US" dirty="0" err="1" smtClean="0">
                <a:solidFill>
                  <a:schemeClr val="tx2"/>
                </a:solidFill>
              </a:rPr>
              <a:t>Behandlungssessions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err="1" smtClean="0">
                <a:solidFill>
                  <a:schemeClr val="tx2"/>
                </a:solidFill>
              </a:rPr>
              <a:t>Auswahl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relevanter</a:t>
            </a:r>
            <a:r>
              <a:rPr lang="en-US" dirty="0" smtClean="0">
                <a:solidFill>
                  <a:schemeClr val="tx2"/>
                </a:solidFill>
              </a:rPr>
              <a:t> ICHI Codes: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IE" dirty="0">
                <a:solidFill>
                  <a:schemeClr val="tx2"/>
                </a:solidFill>
                <a:hlinkClick r:id="rId3"/>
              </a:rPr>
              <a:t>MOJ.PB.ZZ - Mobilisation of joint of foot or </a:t>
            </a:r>
            <a:r>
              <a:rPr lang="en-IE" dirty="0" smtClean="0">
                <a:solidFill>
                  <a:schemeClr val="tx2"/>
                </a:solidFill>
                <a:hlinkClick r:id="rId3"/>
              </a:rPr>
              <a:t>toes</a:t>
            </a:r>
            <a:endParaRPr lang="en-IE" dirty="0" smtClean="0">
              <a:solidFill>
                <a:schemeClr val="tx2"/>
              </a:solidFill>
            </a:endParaRPr>
          </a:p>
          <a:p>
            <a:endParaRPr lang="en-IE" dirty="0">
              <a:solidFill>
                <a:schemeClr val="tx2"/>
              </a:solidFill>
            </a:endParaRPr>
          </a:p>
          <a:p>
            <a:r>
              <a:rPr lang="en-IE" dirty="0">
                <a:solidFill>
                  <a:schemeClr val="tx2"/>
                </a:solidFill>
                <a:hlinkClick r:id="rId4"/>
              </a:rPr>
              <a:t>MT1.PH.ZZ - Training of </a:t>
            </a:r>
            <a:r>
              <a:rPr lang="en-IE" dirty="0" err="1">
                <a:solidFill>
                  <a:schemeClr val="tx2"/>
                </a:solidFill>
                <a:hlinkClick r:id="rId4"/>
              </a:rPr>
              <a:t>neuromusculoskeletal</a:t>
            </a:r>
            <a:r>
              <a:rPr lang="en-IE" dirty="0">
                <a:solidFill>
                  <a:schemeClr val="tx2"/>
                </a:solidFill>
                <a:hlinkClick r:id="rId4"/>
              </a:rPr>
              <a:t> and movement-related </a:t>
            </a:r>
            <a:r>
              <a:rPr lang="en-IE" dirty="0" smtClean="0">
                <a:solidFill>
                  <a:schemeClr val="tx2"/>
                </a:solidFill>
                <a:hlinkClick r:id="rId4"/>
              </a:rPr>
              <a:t>functions</a:t>
            </a:r>
            <a:endParaRPr lang="en-IE" dirty="0" smtClean="0">
              <a:solidFill>
                <a:schemeClr val="tx2"/>
              </a:solidFill>
            </a:endParaRPr>
          </a:p>
          <a:p>
            <a:endParaRPr lang="en-IE" dirty="0">
              <a:solidFill>
                <a:schemeClr val="tx2"/>
              </a:solidFill>
            </a:endParaRPr>
          </a:p>
          <a:p>
            <a:r>
              <a:rPr lang="en-IE" dirty="0">
                <a:solidFill>
                  <a:schemeClr val="tx2"/>
                </a:solidFill>
                <a:hlinkClick r:id="rId5"/>
              </a:rPr>
              <a:t>MVG.PH.ZZ - Training of gait pattern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958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Pen and Paper </a:t>
            </a:r>
            <a:r>
              <a:rPr lang="en-US" dirty="0" err="1" smtClean="0"/>
              <a:t>Dokumentation</a:t>
            </a:r>
            <a:r>
              <a:rPr lang="en-US" dirty="0" smtClean="0"/>
              <a:t> </a:t>
            </a:r>
            <a:r>
              <a:rPr lang="en-US" dirty="0" err="1" smtClean="0"/>
              <a:t>Zeichnung</a:t>
            </a:r>
            <a:r>
              <a:rPr lang="en-US" dirty="0" smtClean="0"/>
              <a:t> – </a:t>
            </a:r>
            <a:br>
              <a:rPr lang="en-US" dirty="0" smtClean="0"/>
            </a:br>
            <a:r>
              <a:rPr lang="en-US" dirty="0"/>
              <a:t>Patient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Arthrodese</a:t>
            </a:r>
            <a:r>
              <a:rPr lang="en-US" dirty="0"/>
              <a:t> am </a:t>
            </a:r>
            <a:r>
              <a:rPr lang="en-US" dirty="0" err="1"/>
              <a:t>rechten</a:t>
            </a:r>
            <a:r>
              <a:rPr lang="en-US" dirty="0"/>
              <a:t> Fuss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7" name="Inhaltsplatzhalter 6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37" t="44149" r="62733" b="13738"/>
          <a:stretch/>
        </p:blipFill>
        <p:spPr>
          <a:xfrm rot="5400000">
            <a:off x="1230670" y="2077824"/>
            <a:ext cx="3083798" cy="3265200"/>
          </a:xfrm>
        </p:spPr>
      </p:pic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75B2-9B55-4F42-B1B6-1C55D84E2346}" type="slidenum">
              <a:rPr lang="en-GB" smtClean="0"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Zurich Universities of Applied Sciences and Arts</a:t>
            </a:r>
            <a:endParaRPr lang="en-GB" dirty="0"/>
          </a:p>
        </p:txBody>
      </p:sp>
      <p:sp>
        <p:nvSpPr>
          <p:cNvPr id="8" name="Textfeld 7"/>
          <p:cNvSpPr txBox="1"/>
          <p:nvPr/>
        </p:nvSpPr>
        <p:spPr>
          <a:xfrm>
            <a:off x="4830118" y="2178323"/>
            <a:ext cx="3888432" cy="309634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just"/>
            <a:r>
              <a:rPr lang="en-US" dirty="0" err="1" smtClean="0">
                <a:solidFill>
                  <a:schemeClr val="tx2"/>
                </a:solidFill>
              </a:rPr>
              <a:t>Eingezeichnet</a:t>
            </a:r>
            <a:r>
              <a:rPr lang="en-US" dirty="0" smtClean="0">
                <a:solidFill>
                  <a:schemeClr val="tx2"/>
                </a:solidFill>
              </a:rPr>
              <a:t> ist der </a:t>
            </a:r>
            <a:r>
              <a:rPr lang="en-US" dirty="0" err="1" smtClean="0">
                <a:solidFill>
                  <a:schemeClr val="tx2"/>
                </a:solidFill>
              </a:rPr>
              <a:t>schmerzhafte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smtClean="0">
                <a:solidFill>
                  <a:schemeClr val="tx2"/>
                </a:solidFill>
              </a:rPr>
              <a:t>und </a:t>
            </a:r>
            <a:r>
              <a:rPr lang="en-US" dirty="0" err="1" smtClean="0">
                <a:solidFill>
                  <a:schemeClr val="tx2"/>
                </a:solidFill>
              </a:rPr>
              <a:t>dysfunktoinale</a:t>
            </a:r>
            <a:r>
              <a:rPr lang="en-US" dirty="0" smtClean="0">
                <a:solidFill>
                  <a:schemeClr val="tx2"/>
                </a:solidFill>
              </a:rPr>
              <a:t> Fuss, </a:t>
            </a:r>
            <a:r>
              <a:rPr lang="en-US" dirty="0" err="1" smtClean="0">
                <a:solidFill>
                  <a:schemeClr val="tx2"/>
                </a:solidFill>
              </a:rPr>
              <a:t>sowie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beispielsweise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ein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weiteres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Befundsergebniss</a:t>
            </a:r>
            <a:r>
              <a:rPr lang="en-US" dirty="0" smtClean="0">
                <a:solidFill>
                  <a:schemeClr val="tx2"/>
                </a:solidFill>
              </a:rPr>
              <a:t>, </a:t>
            </a:r>
            <a:r>
              <a:rPr lang="en-US" dirty="0" err="1" smtClean="0">
                <a:solidFill>
                  <a:schemeClr val="tx2"/>
                </a:solidFill>
              </a:rPr>
              <a:t>ein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vermuteter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n-US" dirty="0" err="1" smtClean="0">
                <a:solidFill>
                  <a:schemeClr val="tx2"/>
                </a:solidFill>
              </a:rPr>
              <a:t>Beckenschiefstand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374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Veränderung</a:t>
            </a:r>
            <a:r>
              <a:rPr lang="en-US" dirty="0" smtClean="0"/>
              <a:t> der ICHI Codes in </a:t>
            </a:r>
            <a:r>
              <a:rPr lang="en-US" dirty="0" err="1" smtClean="0"/>
              <a:t>Folge</a:t>
            </a:r>
            <a:r>
              <a:rPr lang="en-US" dirty="0" smtClean="0"/>
              <a:t> des </a:t>
            </a:r>
            <a:r>
              <a:rPr lang="en-US" dirty="0" err="1" smtClean="0"/>
              <a:t>Behandlungsverlaufs</a:t>
            </a:r>
            <a:r>
              <a:rPr lang="en-US" dirty="0" smtClean="0"/>
              <a:t> – </a:t>
            </a:r>
            <a:r>
              <a:rPr lang="en-US" dirty="0" err="1" smtClean="0"/>
              <a:t>Beispiel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2036013"/>
              </p:ext>
            </p:extLst>
          </p:nvPr>
        </p:nvGraphicFramePr>
        <p:xfrm>
          <a:off x="720725" y="1700808"/>
          <a:ext cx="8496300" cy="4646839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832100">
                  <a:extLst>
                    <a:ext uri="{9D8B030D-6E8A-4147-A177-3AD203B41FA5}">
                      <a16:colId xmlns:a16="http://schemas.microsoft.com/office/drawing/2014/main" val="2560120370"/>
                    </a:ext>
                  </a:extLst>
                </a:gridCol>
                <a:gridCol w="2832100">
                  <a:extLst>
                    <a:ext uri="{9D8B030D-6E8A-4147-A177-3AD203B41FA5}">
                      <a16:colId xmlns:a16="http://schemas.microsoft.com/office/drawing/2014/main" val="791886464"/>
                    </a:ext>
                  </a:extLst>
                </a:gridCol>
                <a:gridCol w="2832100">
                  <a:extLst>
                    <a:ext uri="{9D8B030D-6E8A-4147-A177-3AD203B41FA5}">
                      <a16:colId xmlns:a16="http://schemas.microsoft.com/office/drawing/2014/main" val="2910567183"/>
                    </a:ext>
                  </a:extLst>
                </a:gridCol>
              </a:tblGrid>
              <a:tr h="635264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Behandlungstag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Intervention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ICHI Code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6535581"/>
                  </a:ext>
                </a:extLst>
              </a:tr>
              <a:tr h="18130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sz="1600" dirty="0" smtClean="0"/>
                        <a:t>Untersuchung des Patienten mit Befund der Gelenksbeweglichkeit.</a:t>
                      </a:r>
                    </a:p>
                    <a:p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Passive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Behandlung</a:t>
                      </a:r>
                      <a:r>
                        <a:rPr lang="en-US" sz="1600" baseline="0" dirty="0" smtClean="0"/>
                        <a:t> des Fusses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altLang="en-US" sz="16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hlinkClick r:id="rId2"/>
                        </a:rPr>
                        <a:t>MT1.AC.ZZ - Test of </a:t>
                      </a:r>
                      <a:r>
                        <a:rPr lang="en-IE" altLang="en-US" sz="1600" dirty="0" err="1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hlinkClick r:id="rId2"/>
                        </a:rPr>
                        <a:t>neuromusculoskeletal</a:t>
                      </a:r>
                      <a:r>
                        <a:rPr lang="en-IE" altLang="en-US" sz="16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hlinkClick r:id="rId2"/>
                        </a:rPr>
                        <a:t> and movement-related functions</a:t>
                      </a:r>
                      <a:r>
                        <a:rPr lang="en-US" altLang="en-US" sz="16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hlinkClick r:id="rId2"/>
                        </a:rPr>
                        <a:t> </a:t>
                      </a:r>
                      <a:endParaRPr lang="en-US" altLang="en-US" sz="1600" dirty="0" smtClean="0">
                        <a:solidFill>
                          <a:schemeClr val="tx2"/>
                        </a:solidFill>
                        <a:latin typeface="Arial" panose="020B0604020202020204" pitchFamily="34" charset="0"/>
                      </a:endParaRPr>
                    </a:p>
                    <a:p>
                      <a:endParaRPr lang="en-US" sz="16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600" dirty="0" smtClean="0">
                          <a:solidFill>
                            <a:schemeClr val="tx2"/>
                          </a:solidFill>
                          <a:hlinkClick r:id="rId3"/>
                        </a:rPr>
                        <a:t>MOJ.PB.ZZ - Mobilisation of joint of foot or toes</a:t>
                      </a:r>
                      <a:endParaRPr lang="en-IE" sz="1600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052602"/>
                  </a:ext>
                </a:extLst>
              </a:tr>
              <a:tr h="64408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Passive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Behandlung</a:t>
                      </a:r>
                      <a:r>
                        <a:rPr lang="en-US" sz="1600" baseline="0" dirty="0" smtClean="0"/>
                        <a:t> des Fusses</a:t>
                      </a:r>
                      <a:endParaRPr lang="en-US" sz="1600" dirty="0" smtClean="0"/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err="1" smtClean="0"/>
                        <a:t>Funktionelles</a:t>
                      </a:r>
                      <a:r>
                        <a:rPr lang="en-US" sz="1600" baseline="0" dirty="0" smtClean="0"/>
                        <a:t> Training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600" dirty="0" smtClean="0">
                          <a:solidFill>
                            <a:schemeClr val="tx2"/>
                          </a:solidFill>
                          <a:hlinkClick r:id="rId3"/>
                        </a:rPr>
                        <a:t>MOJ.PB.ZZ - Mobilisation of joint of foot or toes</a:t>
                      </a:r>
                      <a:endParaRPr lang="en-IE" sz="1600" dirty="0" smtClean="0">
                        <a:solidFill>
                          <a:schemeClr val="tx2"/>
                        </a:solidFill>
                      </a:endParaRPr>
                    </a:p>
                    <a:p>
                      <a:endParaRPr lang="en-US" sz="16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600" dirty="0" smtClean="0">
                          <a:solidFill>
                            <a:schemeClr val="tx2"/>
                          </a:solidFill>
                          <a:hlinkClick r:id="rId4"/>
                        </a:rPr>
                        <a:t>MT1.PH.ZZ - Training of </a:t>
                      </a:r>
                      <a:r>
                        <a:rPr lang="en-IE" sz="1600" dirty="0" err="1" smtClean="0">
                          <a:solidFill>
                            <a:schemeClr val="tx2"/>
                          </a:solidFill>
                          <a:hlinkClick r:id="rId4"/>
                        </a:rPr>
                        <a:t>neuromusculoskeletal</a:t>
                      </a:r>
                      <a:r>
                        <a:rPr lang="en-IE" sz="1600" dirty="0" smtClean="0">
                          <a:solidFill>
                            <a:schemeClr val="tx2"/>
                          </a:solidFill>
                          <a:hlinkClick r:id="rId4"/>
                        </a:rPr>
                        <a:t> and movement-related functions</a:t>
                      </a:r>
                      <a:endParaRPr lang="en-IE" sz="1600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741879"/>
                  </a:ext>
                </a:extLst>
              </a:tr>
              <a:tr h="64408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Gangphasentraining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600" dirty="0" smtClean="0">
                          <a:solidFill>
                            <a:schemeClr val="tx2"/>
                          </a:solidFill>
                          <a:hlinkClick r:id="rId5"/>
                        </a:rPr>
                        <a:t>MVG.PH.ZZ - Training of gait pattern</a:t>
                      </a:r>
                      <a:endParaRPr lang="en-US" sz="1600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645613"/>
                  </a:ext>
                </a:extLst>
              </a:tr>
            </a:tbl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175B2-9B55-4F42-B1B6-1C55D84E2346}" type="slidenum">
              <a:rPr lang="en-GB" smtClean="0"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Zurich Universities of Applied Sciences and Arts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649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Existierende</a:t>
            </a:r>
            <a:r>
              <a:rPr lang="en-US" dirty="0" smtClean="0"/>
              <a:t> </a:t>
            </a:r>
            <a:r>
              <a:rPr lang="en-US" dirty="0" err="1" smtClean="0"/>
              <a:t>Patientendokumentationssysteme</a:t>
            </a:r>
            <a:r>
              <a:rPr lang="en-US" dirty="0" smtClean="0"/>
              <a:t> / GUIs - </a:t>
            </a:r>
            <a:r>
              <a:rPr lang="en-US" dirty="0" err="1" smtClean="0"/>
              <a:t>Auswahl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polypoint.ch/content/therapiedokumentation</a:t>
            </a:r>
            <a:endParaRPr lang="en-US" dirty="0" smtClean="0"/>
          </a:p>
          <a:p>
            <a:endParaRPr lang="en-US" dirty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www.softplus.net/software/default.aspx</a:t>
            </a:r>
            <a:endParaRPr lang="en-US" dirty="0" smtClean="0"/>
          </a:p>
          <a:p>
            <a:endParaRPr lang="en-US" dirty="0"/>
          </a:p>
          <a:p>
            <a:r>
              <a:rPr lang="en-US" dirty="0">
                <a:hlinkClick r:id="rId4"/>
              </a:rPr>
              <a:t>https://ephysio.pharmedsolutions.ch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endParaRPr lang="en-US" dirty="0"/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xatla.ch/de/physio/physiotherapie-abrechnen</a:t>
            </a:r>
            <a:endParaRPr lang="en-US" dirty="0" smtClean="0"/>
          </a:p>
          <a:p>
            <a:endParaRPr lang="en-US" dirty="0"/>
          </a:p>
          <a:p>
            <a:r>
              <a:rPr lang="en-US" dirty="0">
                <a:hlinkClick r:id="rId6"/>
              </a:rPr>
              <a:t>http://www.sophisware.ch</a:t>
            </a:r>
            <a:r>
              <a:rPr lang="en-US" dirty="0" smtClean="0">
                <a:hlinkClick r:id="rId6"/>
              </a:rPr>
              <a:t>/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Zurich Universities of Applied Sciences and Arts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6802923"/>
      </p:ext>
    </p:extLst>
  </p:cSld>
  <p:clrMapOvr>
    <a:masterClrMapping/>
  </p:clrMapOvr>
</p:sld>
</file>

<file path=ppt/theme/theme1.xml><?xml version="1.0" encoding="utf-8"?>
<a:theme xmlns:a="http://schemas.openxmlformats.org/drawingml/2006/main" name="ZHAW">
  <a:themeElements>
    <a:clrScheme name="ZHAW - Gesundheit">
      <a:dk1>
        <a:srgbClr val="0064BA"/>
      </a:dk1>
      <a:lt1>
        <a:sysClr val="window" lastClr="FFFFFF"/>
      </a:lt1>
      <a:dk2>
        <a:srgbClr val="000000"/>
      </a:dk2>
      <a:lt2>
        <a:srgbClr val="FFFFFF"/>
      </a:lt2>
      <a:accent1>
        <a:srgbClr val="F0B600"/>
      </a:accent1>
      <a:accent2>
        <a:srgbClr val="9673C1"/>
      </a:accent2>
      <a:accent3>
        <a:srgbClr val="008AD2"/>
      </a:accent3>
      <a:accent4>
        <a:srgbClr val="C72840"/>
      </a:accent4>
      <a:accent5>
        <a:srgbClr val="AADC05"/>
      </a:accent5>
      <a:accent6>
        <a:srgbClr val="7F8C8B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>
          <a:defRPr dirty="0"/>
        </a:defPPr>
      </a:lstStyle>
    </a:txDef>
  </a:objectDefaults>
  <a:extraClrSchemeLst>
    <a:extraClrScheme>
      <a:clrScheme name="ZHAW - Gesundheit">
        <a:dk1>
          <a:srgbClr val="0064BA"/>
        </a:dk1>
        <a:lt1>
          <a:sysClr val="window" lastClr="FFFFFF"/>
        </a:lt1>
        <a:dk2>
          <a:srgbClr val="000000"/>
        </a:dk2>
        <a:lt2>
          <a:srgbClr val="FFFFFF"/>
        </a:lt2>
        <a:accent1>
          <a:srgbClr val="F0B600"/>
        </a:accent1>
        <a:accent2>
          <a:srgbClr val="9673C1"/>
        </a:accent2>
        <a:accent3>
          <a:srgbClr val="008AD2"/>
        </a:accent3>
        <a:accent4>
          <a:srgbClr val="C72840"/>
        </a:accent4>
        <a:accent5>
          <a:srgbClr val="AADC05"/>
        </a:accent5>
        <a:accent6>
          <a:srgbClr val="7F8C8B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_ZHAW_Gesundheit_Vorlage_E</Template>
  <TotalTime>0</TotalTime>
  <Words>271</Words>
  <Application>Microsoft Office PowerPoint</Application>
  <PresentationFormat>Benutzerdefiniert</PresentationFormat>
  <Paragraphs>64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8" baseType="lpstr">
      <vt:lpstr>Arial</vt:lpstr>
      <vt:lpstr>Calibri</vt:lpstr>
      <vt:lpstr>ZHAW</vt:lpstr>
      <vt:lpstr>Pen and Paper Dokumentation Befund – Patient mit Arthrodese am rechten Fuss</vt:lpstr>
      <vt:lpstr>Pen and Paper Dokumentation Interventionen – Patient mit Arthrodese am rechten Fuss</vt:lpstr>
      <vt:lpstr>Pen and Paper Dokumentation Zeichnung –  Patient mit Arthrodese am rechten Fuss </vt:lpstr>
      <vt:lpstr>Veränderung der ICHI Codes in Folge des Behandlungsverlaufs – Beispiel</vt:lpstr>
      <vt:lpstr>Existierende Patientendokumentationssysteme / GUIs - Auswahl</vt:lpstr>
    </vt:vector>
  </TitlesOfParts>
  <Company>ZHAW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Haupttitel Text 2. Zeile 3. Zeile</dc:title>
  <dc:creator>Bauer Christoph (bauc)</dc:creator>
  <cp:lastModifiedBy>Bauer Christoph (bauc)</cp:lastModifiedBy>
  <cp:revision>8</cp:revision>
  <cp:lastPrinted>2015-09-09T13:00:45Z</cp:lastPrinted>
  <dcterms:created xsi:type="dcterms:W3CDTF">2020-05-05T16:25:37Z</dcterms:created>
  <dcterms:modified xsi:type="dcterms:W3CDTF">2020-05-05T17:09:25Z</dcterms:modified>
</cp:coreProperties>
</file>