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0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rene Spirgi" initials="IS" lastIdx="1" clrIdx="0">
    <p:extLst>
      <p:ext uri="{19B8F6BF-5375-455C-9EA6-DF929625EA0E}">
        <p15:presenceInfo xmlns:p15="http://schemas.microsoft.com/office/powerpoint/2012/main" userId="41cb60eee15f517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1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5036F8-4E67-4C78-9486-E5F063F3B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D6F0D90-5951-47DD-84C5-4E26DCCFC9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DAC30F3-15A7-4989-8981-ACCDCBB87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FB5E4-4C72-4DAB-B85F-F5ED62E23234}" type="datetimeFigureOut">
              <a:rPr lang="de-CH" smtClean="0"/>
              <a:t>05.11.2019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3A83906-8BEA-4F3E-8C31-15D3ED64A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E1ACB3E-739A-4525-9CCE-57FD784F6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CE77B-D25B-4192-BA83-628B0FDF845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40883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BD8107A-8EF9-4A31-BBDD-422F074E7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48F9241-2ED0-4F9C-BEE3-4C700A06A5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DF81354-68F0-4454-B83D-5863B0BC0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FB5E4-4C72-4DAB-B85F-F5ED62E23234}" type="datetimeFigureOut">
              <a:rPr lang="de-CH" smtClean="0"/>
              <a:t>05.11.2019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2C17569-E536-4244-BD43-6C7A27C73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89D3F65-956F-4862-9DE2-613494596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CE77B-D25B-4192-BA83-628B0FDF845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182577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BF9DD619-5C28-4093-905D-2012C6A857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6994B98-99F5-4405-86D6-A5BF2E9847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C482E8E-FFC0-4D36-A841-C0915367B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FB5E4-4C72-4DAB-B85F-F5ED62E23234}" type="datetimeFigureOut">
              <a:rPr lang="de-CH" smtClean="0"/>
              <a:t>05.11.2019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5D29CD8-E4FD-4AB7-8A27-F1CB188B7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716A87F-8039-4134-85AC-BD50E85ED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CE77B-D25B-4192-BA83-628B0FDF845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29769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29F87CB-3E5D-4E1D-9947-333502077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55303A-5239-4581-84D1-C60D3A754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9E4C0A3-112B-4AD7-B91B-476029E49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FB5E4-4C72-4DAB-B85F-F5ED62E23234}" type="datetimeFigureOut">
              <a:rPr lang="de-CH" smtClean="0"/>
              <a:t>05.11.2019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4EAF9D9-DAC2-4EF7-9EE6-82AD7A7E2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AC86EDA-C87A-4EDF-8404-53DF71E2D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CE77B-D25B-4192-BA83-628B0FDF845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54360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6C6814-2F72-4863-B074-34C2DA08C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17DB570-329E-468D-B148-4C03C6F44F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C725A6E-F8EC-4024-99BF-09286DBA1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FB5E4-4C72-4DAB-B85F-F5ED62E23234}" type="datetimeFigureOut">
              <a:rPr lang="de-CH" smtClean="0"/>
              <a:t>05.11.2019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B1CDEF4-C699-43DF-8126-5ED4B0F47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BBF8ABD-3936-4C42-A1F0-4FA101810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CE77B-D25B-4192-BA83-628B0FDF845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01306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48FE87-4DBA-436A-BCCC-88395A6F2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D44B84-191E-4ED1-9949-A6FA29D28A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984481D-1290-40F0-B294-348437C776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F6B1FBF-CFAF-4D4C-8999-62B78B0BF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FB5E4-4C72-4DAB-B85F-F5ED62E23234}" type="datetimeFigureOut">
              <a:rPr lang="de-CH" smtClean="0"/>
              <a:t>05.11.2019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48E84C1-A40E-4F80-B919-EF3D01B115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00DBE8D-7121-40F7-814E-9F2D0351F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CE77B-D25B-4192-BA83-628B0FDF845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642333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6FAE75-3865-49F6-8D6F-EFD2EF865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1AA459F-121E-41ED-9450-50F6162E84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22C3CE8-1775-423A-91B1-3479E13EB3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E9DF9A8-7950-46DE-AA69-01A243BE5D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7A9E76C-27AF-4C2E-A9F2-2757FFF378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A911EC7-068B-4EBA-AC3B-E06172D5B5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FB5E4-4C72-4DAB-B85F-F5ED62E23234}" type="datetimeFigureOut">
              <a:rPr lang="de-CH" smtClean="0"/>
              <a:t>05.11.2019</a:t>
            </a:fld>
            <a:endParaRPr lang="de-CH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664E8A2-FAB5-4DB3-B8EE-72828B90B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EE4FD97-0B73-4705-BECE-88382683C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CE77B-D25B-4192-BA83-628B0FDF845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824705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273E4F-E36E-405C-854B-A6A13D9BA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8F85D45-27BD-458D-92CE-0AA5DF1362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FB5E4-4C72-4DAB-B85F-F5ED62E23234}" type="datetimeFigureOut">
              <a:rPr lang="de-CH" smtClean="0"/>
              <a:t>05.11.2019</a:t>
            </a:fld>
            <a:endParaRPr lang="de-CH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DFC3D507-069E-46E8-BFD5-98D144F13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FC0CF25-F8C2-422A-A062-0B9A4A6D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CE77B-D25B-4192-BA83-628B0FDF845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810865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F6BEA93-6840-4C23-BAE5-EC95F92FA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FB5E4-4C72-4DAB-B85F-F5ED62E23234}" type="datetimeFigureOut">
              <a:rPr lang="de-CH" smtClean="0"/>
              <a:t>05.11.2019</a:t>
            </a:fld>
            <a:endParaRPr lang="de-CH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3DA0053-EF76-4F72-B1E0-D9F55B546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2E295C6-B27F-43D6-931E-D9A4D26A5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CE77B-D25B-4192-BA83-628B0FDF845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59518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6EAAB2-5E75-475C-BEA1-F01CDAC43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BF05DE7-B8F3-451C-86B8-DB09FF4F0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614E8A8-320D-47AB-9756-C6CFDA16E1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ADA0B27-D2EC-482F-940F-90E4C7280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FB5E4-4C72-4DAB-B85F-F5ED62E23234}" type="datetimeFigureOut">
              <a:rPr lang="de-CH" smtClean="0"/>
              <a:t>05.11.2019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77CCD9F-9808-4ACC-BCED-53025B539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BC12515-7A8D-4417-848B-E8ABCB0C4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CE77B-D25B-4192-BA83-628B0FDF845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536121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5ECB70-9F4C-43E9-99F8-84254D21B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FB25923-6F90-41BD-AAFC-1C20835FBB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5B0B3B07-00B9-446B-B4B3-34D5465EB5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A2CCC29-390F-4E06-80CD-ECC716A8C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FB5E4-4C72-4DAB-B85F-F5ED62E23234}" type="datetimeFigureOut">
              <a:rPr lang="de-CH" smtClean="0"/>
              <a:t>05.11.2019</a:t>
            </a:fld>
            <a:endParaRPr lang="de-CH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5379B2D-EEE1-4783-B830-E43315A7E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F7A65C3-3FB8-4912-8E03-0BAA70A9A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CE77B-D25B-4192-BA83-628B0FDF845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68048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56FDD19-2310-4BEC-AC4B-5EF71E205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CH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AC86036-AF37-4D19-96C9-35BDDD38F1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A277C99-7189-4864-B40B-4A4959B4F4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FB5E4-4C72-4DAB-B85F-F5ED62E23234}" type="datetimeFigureOut">
              <a:rPr lang="de-CH" smtClean="0"/>
              <a:t>05.11.2019</a:t>
            </a:fld>
            <a:endParaRPr lang="de-CH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C4715D7-8BE3-46AD-92ED-A25C52F9F5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CE05E93-09A0-4BA7-B33F-5D93608809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CE77B-D25B-4192-BA83-628B0FDF845B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97315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CA6581-81A6-4435-AEC0-6F64CBD1F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CH" dirty="0"/>
              <a:t>Anatomie Basic: Unterextremitäten</a:t>
            </a:r>
            <a:br>
              <a:rPr lang="de-CH" dirty="0"/>
            </a:br>
            <a:r>
              <a:rPr lang="de-CH" dirty="0"/>
              <a:t> </a:t>
            </a:r>
          </a:p>
        </p:txBody>
      </p:sp>
      <p:pic>
        <p:nvPicPr>
          <p:cNvPr id="6" name="Inhaltsplatzhalter 5" descr="Ein Bild, das Text enthält.&#10;&#10;Automatisch generierte Beschreibung">
            <a:extLst>
              <a:ext uri="{FF2B5EF4-FFF2-40B4-BE49-F238E27FC236}">
                <a16:creationId xmlns:a16="http://schemas.microsoft.com/office/drawing/2014/main" id="{1C9CCC9E-3006-419A-B39C-CC4D3870EE8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706" y="1276275"/>
            <a:ext cx="3729037" cy="5453215"/>
          </a:xfrm>
        </p:spPr>
      </p:pic>
      <p:pic>
        <p:nvPicPr>
          <p:cNvPr id="13" name="Inhaltsplatzhalter 12" descr="Ein Bild, das Text, Stein enthält.&#10;&#10;Automatisch generierte Beschreibung">
            <a:extLst>
              <a:ext uri="{FF2B5EF4-FFF2-40B4-BE49-F238E27FC236}">
                <a16:creationId xmlns:a16="http://schemas.microsoft.com/office/drawing/2014/main" id="{C29761DE-DAFC-47D9-A862-6903A2DE95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407185"/>
            <a:ext cx="3440431" cy="4808055"/>
          </a:xfr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41FB3180-DBB4-44E6-BA3B-21C5C2455DC3}"/>
              </a:ext>
            </a:extLst>
          </p:cNvPr>
          <p:cNvSpPr txBox="1"/>
          <p:nvPr/>
        </p:nvSpPr>
        <p:spPr>
          <a:xfrm>
            <a:off x="2602706" y="6360158"/>
            <a:ext cx="416599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endParaRPr lang="de-CH" dirty="0">
              <a:highlight>
                <a:srgbClr val="C0C0C0"/>
              </a:highlight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57BA879-D4DE-4E2F-A98E-155267CEFA24}"/>
              </a:ext>
            </a:extLst>
          </p:cNvPr>
          <p:cNvSpPr txBox="1"/>
          <p:nvPr/>
        </p:nvSpPr>
        <p:spPr>
          <a:xfrm>
            <a:off x="640080" y="6502400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©ISG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E4B8D1D-45E0-494D-9E9A-20DFAB0AB528}"/>
              </a:ext>
            </a:extLst>
          </p:cNvPr>
          <p:cNvSpPr txBox="1"/>
          <p:nvPr/>
        </p:nvSpPr>
        <p:spPr>
          <a:xfrm>
            <a:off x="5547360" y="6360158"/>
            <a:ext cx="3789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Leonardo Da </a:t>
            </a:r>
            <a:r>
              <a:rPr lang="de-CH" dirty="0" err="1"/>
              <a:t>VInci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329098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39957C2D-FEC1-4D6D-87E0-8F685147D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Oberschenkelmuskulatur ventral und dorsal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361ED85D-A383-4967-8124-07B192597F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67762" y="1686458"/>
            <a:ext cx="3923758" cy="4267217"/>
          </a:xfrm>
          <a:prstGeom prst="rect">
            <a:avLst/>
          </a:prstGeom>
        </p:spPr>
      </p:pic>
      <p:pic>
        <p:nvPicPr>
          <p:cNvPr id="10242" name="Picture 2" descr="Quadrizeps">
            <a:extLst>
              <a:ext uri="{FF2B5EF4-FFF2-40B4-BE49-F238E27FC236}">
                <a16:creationId xmlns:a16="http://schemas.microsoft.com/office/drawing/2014/main" id="{57E171D3-22B9-4ACE-8F09-5AA4EC832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804" y="1696933"/>
            <a:ext cx="3590476" cy="4437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EA20F8C5-8E7D-48B8-89BA-B6023A8FC603}"/>
              </a:ext>
            </a:extLst>
          </p:cNvPr>
          <p:cNvSpPr txBox="1"/>
          <p:nvPr/>
        </p:nvSpPr>
        <p:spPr>
          <a:xfrm>
            <a:off x="6292849" y="6134219"/>
            <a:ext cx="4959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aus </a:t>
            </a:r>
            <a:r>
              <a:rPr lang="en-GB" dirty="0" err="1"/>
              <a:t>Triggerpoint</a:t>
            </a:r>
            <a:r>
              <a:rPr lang="en-GB" dirty="0"/>
              <a:t> Manual </a:t>
            </a:r>
            <a:r>
              <a:rPr lang="en-GB" dirty="0" err="1"/>
              <a:t>Williams&amp;Wilkins</a:t>
            </a:r>
            <a:r>
              <a:rPr lang="en-GB" dirty="0"/>
              <a:t> 2006</a:t>
            </a:r>
            <a:endParaRPr lang="de-CH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FC53C9B-A32A-4742-8F14-00312A372A20}"/>
              </a:ext>
            </a:extLst>
          </p:cNvPr>
          <p:cNvSpPr txBox="1"/>
          <p:nvPr/>
        </p:nvSpPr>
        <p:spPr>
          <a:xfrm>
            <a:off x="640080" y="6502400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©ISG </a:t>
            </a:r>
          </a:p>
        </p:txBody>
      </p:sp>
    </p:spTree>
    <p:extLst>
      <p:ext uri="{BB962C8B-B14F-4D97-AF65-F5344CB8AC3E}">
        <p14:creationId xmlns:p14="http://schemas.microsoft.com/office/powerpoint/2010/main" val="35637996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0D6B76-4E02-4109-9631-9B1CCB97E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/>
              <a:t>Adduktoren</a:t>
            </a:r>
            <a:r>
              <a:rPr lang="en-GB" dirty="0"/>
              <a:t> des </a:t>
            </a:r>
            <a:r>
              <a:rPr lang="en-GB" dirty="0" err="1"/>
              <a:t>Hüftgelenkes</a:t>
            </a:r>
            <a:endParaRPr lang="de-CH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A2CCFCC3-74AE-4AFD-B39A-3312E8978B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827993" y="1574800"/>
            <a:ext cx="4388725" cy="4266816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1E22ED1F-A171-4AD7-BFA8-9E54B3FBE455}"/>
              </a:ext>
            </a:extLst>
          </p:cNvPr>
          <p:cNvSpPr txBox="1"/>
          <p:nvPr/>
        </p:nvSpPr>
        <p:spPr>
          <a:xfrm>
            <a:off x="3411434" y="6121122"/>
            <a:ext cx="4959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aus </a:t>
            </a:r>
            <a:r>
              <a:rPr lang="en-GB" dirty="0" err="1"/>
              <a:t>Triggerpoint</a:t>
            </a:r>
            <a:r>
              <a:rPr lang="en-GB" dirty="0"/>
              <a:t> Manual </a:t>
            </a:r>
            <a:r>
              <a:rPr lang="en-GB" dirty="0" err="1"/>
              <a:t>Williams&amp;Wilkins</a:t>
            </a:r>
            <a:r>
              <a:rPr lang="en-GB" dirty="0"/>
              <a:t> 2006</a:t>
            </a:r>
            <a:endParaRPr lang="de-CH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27BA227E-57B8-457A-9FCC-8AB7A8F07F59}"/>
              </a:ext>
            </a:extLst>
          </p:cNvPr>
          <p:cNvSpPr txBox="1"/>
          <p:nvPr/>
        </p:nvSpPr>
        <p:spPr>
          <a:xfrm>
            <a:off x="640080" y="6502400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©ISG </a:t>
            </a:r>
          </a:p>
        </p:txBody>
      </p:sp>
    </p:spTree>
    <p:extLst>
      <p:ext uri="{BB962C8B-B14F-4D97-AF65-F5344CB8AC3E}">
        <p14:creationId xmlns:p14="http://schemas.microsoft.com/office/powerpoint/2010/main" val="1936831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D88BE0-7D29-47AE-8CE1-DCD5DD08C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 err="1"/>
              <a:t>Unterschenkelmuskulatur</a:t>
            </a:r>
            <a:br>
              <a:rPr lang="en-GB" dirty="0"/>
            </a:br>
            <a:r>
              <a:rPr lang="en-GB" sz="2400" dirty="0" err="1"/>
              <a:t>M.Gastrocnemii</a:t>
            </a:r>
            <a:r>
              <a:rPr lang="en-GB" sz="2400" dirty="0"/>
              <a:t> – Mm. Peronei – </a:t>
            </a:r>
            <a:r>
              <a:rPr lang="en-GB" sz="2400" dirty="0" err="1"/>
              <a:t>M.Tibialis</a:t>
            </a:r>
            <a:r>
              <a:rPr lang="en-GB" sz="2400" dirty="0"/>
              <a:t> anterior – M. Tibialis posterior</a:t>
            </a:r>
            <a:endParaRPr lang="de-CH" sz="2400" dirty="0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2AF59CB-2BE0-4FD7-A65F-DFE8C82B9A1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00193" y="2148913"/>
            <a:ext cx="1085714" cy="3704762"/>
          </a:xfrm>
          <a:prstGeom prst="rect">
            <a:avLst/>
          </a:prstGeom>
        </p:spPr>
      </p:pic>
      <p:pic>
        <p:nvPicPr>
          <p:cNvPr id="6" name="Inhaltsplatzhalter 5">
            <a:extLst>
              <a:ext uri="{FF2B5EF4-FFF2-40B4-BE49-F238E27FC236}">
                <a16:creationId xmlns:a16="http://schemas.microsoft.com/office/drawing/2014/main" id="{9E97D67C-FE2F-4DEA-B0FD-590128FB65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32830" y="1872201"/>
            <a:ext cx="1123810" cy="4304762"/>
          </a:xfrm>
          <a:prstGeom prst="rect">
            <a:avLst/>
          </a:prstGeom>
        </p:spPr>
      </p:pic>
      <p:pic>
        <p:nvPicPr>
          <p:cNvPr id="12291" name="Picture 3" descr="Peronei">
            <a:extLst>
              <a:ext uri="{FF2B5EF4-FFF2-40B4-BE49-F238E27FC236}">
                <a16:creationId xmlns:a16="http://schemas.microsoft.com/office/drawing/2014/main" id="{00403080-DA8B-4315-9B4F-754F1E1EE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701" y="2328863"/>
            <a:ext cx="3371850" cy="384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fig10">
            <a:extLst>
              <a:ext uri="{FF2B5EF4-FFF2-40B4-BE49-F238E27FC236}">
                <a16:creationId xmlns:a16="http://schemas.microsoft.com/office/drawing/2014/main" id="{D317799E-809A-4513-BFF4-85892249BE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3699" y="1872201"/>
            <a:ext cx="2489200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8E3BFD18-B8B4-4142-9EB5-135196BD65F0}"/>
              </a:ext>
            </a:extLst>
          </p:cNvPr>
          <p:cNvSpPr txBox="1"/>
          <p:nvPr/>
        </p:nvSpPr>
        <p:spPr>
          <a:xfrm>
            <a:off x="6292849" y="6124059"/>
            <a:ext cx="4959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aus </a:t>
            </a:r>
            <a:r>
              <a:rPr lang="en-GB" dirty="0" err="1"/>
              <a:t>Triggerpoint</a:t>
            </a:r>
            <a:r>
              <a:rPr lang="en-GB" dirty="0"/>
              <a:t> Manual </a:t>
            </a:r>
            <a:r>
              <a:rPr lang="en-GB" dirty="0" err="1"/>
              <a:t>Williams&amp;Wilkins</a:t>
            </a:r>
            <a:r>
              <a:rPr lang="en-GB" dirty="0"/>
              <a:t> 2006</a:t>
            </a:r>
            <a:endParaRPr lang="de-CH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0026961-BF17-4E1D-ADFB-4B6D79805B19}"/>
              </a:ext>
            </a:extLst>
          </p:cNvPr>
          <p:cNvSpPr txBox="1"/>
          <p:nvPr/>
        </p:nvSpPr>
        <p:spPr>
          <a:xfrm>
            <a:off x="640080" y="6502400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©ISG </a:t>
            </a:r>
          </a:p>
        </p:txBody>
      </p:sp>
    </p:spTree>
    <p:extLst>
      <p:ext uri="{BB962C8B-B14F-4D97-AF65-F5344CB8AC3E}">
        <p14:creationId xmlns:p14="http://schemas.microsoft.com/office/powerpoint/2010/main" val="33233456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7" name="Picture 5" descr="Planta pedis1">
            <a:extLst>
              <a:ext uri="{FF2B5EF4-FFF2-40B4-BE49-F238E27FC236}">
                <a16:creationId xmlns:a16="http://schemas.microsoft.com/office/drawing/2014/main" id="{20FFB6CC-728A-4C28-BFD6-3BA137350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497" y="1626660"/>
            <a:ext cx="1894556" cy="479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28AD428-F995-4918-835E-5E698045F1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8305" y="1616871"/>
            <a:ext cx="3065733" cy="481758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0E868839-E939-471B-9D3A-7586F2BF5EFD}"/>
              </a:ext>
            </a:extLst>
          </p:cNvPr>
          <p:cNvSpPr/>
          <p:nvPr/>
        </p:nvSpPr>
        <p:spPr>
          <a:xfrm>
            <a:off x="4042444" y="6488668"/>
            <a:ext cx="5117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de-DE" dirty="0">
                <a:latin typeface="Arial" panose="020B0604020202020204" pitchFamily="34" charset="0"/>
                <a:ea typeface="Times New Roman" panose="02020603050405020304" pitchFamily="18" charset="0"/>
              </a:rPr>
              <a:t>Abbildungen aus Platzer Anatomie Thieme 1989</a:t>
            </a:r>
            <a:endParaRPr lang="de-CH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88FC116-A0FC-4F3F-BA50-45B0458AAF57}"/>
              </a:ext>
            </a:extLst>
          </p:cNvPr>
          <p:cNvSpPr txBox="1"/>
          <p:nvPr/>
        </p:nvSpPr>
        <p:spPr>
          <a:xfrm>
            <a:off x="640080" y="6502400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©ISG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39103FAE-2A79-4ED2-9EC1-0F4103C7096E}"/>
              </a:ext>
            </a:extLst>
          </p:cNvPr>
          <p:cNvSpPr txBox="1"/>
          <p:nvPr/>
        </p:nvSpPr>
        <p:spPr>
          <a:xfrm>
            <a:off x="427384" y="457200"/>
            <a:ext cx="114995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4400" dirty="0"/>
              <a:t>Fussmuskulatur (oberflächliche und tiefe Schicht)</a:t>
            </a:r>
          </a:p>
        </p:txBody>
      </p:sp>
    </p:spTree>
    <p:extLst>
      <p:ext uri="{BB962C8B-B14F-4D97-AF65-F5344CB8AC3E}">
        <p14:creationId xmlns:p14="http://schemas.microsoft.com/office/powerpoint/2010/main" val="3021968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6A7F794-5C42-43E6-9DC4-E1E8CA0EF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CH" dirty="0"/>
              <a:t>Beinachsen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61B2018-EA36-425E-9EB1-B660F5171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481" y="1363436"/>
            <a:ext cx="3324224" cy="4862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9D84CA6D-01A4-4389-86D9-BBD59166C193}"/>
              </a:ext>
            </a:extLst>
          </p:cNvPr>
          <p:cNvSpPr txBox="1"/>
          <p:nvPr/>
        </p:nvSpPr>
        <p:spPr>
          <a:xfrm>
            <a:off x="4114800" y="6277656"/>
            <a:ext cx="5598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Abbildungen aus </a:t>
            </a:r>
            <a:r>
              <a:rPr lang="de-CH" dirty="0" err="1"/>
              <a:t>Rauber</a:t>
            </a:r>
            <a:r>
              <a:rPr lang="de-CH" dirty="0"/>
              <a:t> </a:t>
            </a:r>
            <a:r>
              <a:rPr lang="de-CH" dirty="0" err="1"/>
              <a:t>Kopsch</a:t>
            </a:r>
            <a:r>
              <a:rPr lang="de-CH" dirty="0"/>
              <a:t> 1989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38D17AC7-B3B6-4178-B7CC-61924019BCD7}"/>
              </a:ext>
            </a:extLst>
          </p:cNvPr>
          <p:cNvSpPr txBox="1"/>
          <p:nvPr/>
        </p:nvSpPr>
        <p:spPr>
          <a:xfrm>
            <a:off x="640080" y="6502400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©ISG </a:t>
            </a:r>
          </a:p>
        </p:txBody>
      </p:sp>
    </p:spTree>
    <p:extLst>
      <p:ext uri="{BB962C8B-B14F-4D97-AF65-F5344CB8AC3E}">
        <p14:creationId xmlns:p14="http://schemas.microsoft.com/office/powerpoint/2010/main" val="27637891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C22E0A-4FF9-410F-BF56-793B6A947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CH" dirty="0"/>
              <a:t>Torsionen Ober- und Unterschenkel</a:t>
            </a:r>
          </a:p>
        </p:txBody>
      </p:sp>
      <p:pic>
        <p:nvPicPr>
          <p:cNvPr id="2050" name="Picture 2" descr="Torsionen">
            <a:extLst>
              <a:ext uri="{FF2B5EF4-FFF2-40B4-BE49-F238E27FC236}">
                <a16:creationId xmlns:a16="http://schemas.microsoft.com/office/drawing/2014/main" id="{FD7A6E6F-A448-4B8E-8056-EE8B185A6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458" y="1690688"/>
            <a:ext cx="7871083" cy="379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4B8FBD6A-6D9B-43A2-BF19-09F98154D2C4}"/>
              </a:ext>
            </a:extLst>
          </p:cNvPr>
          <p:cNvSpPr txBox="1"/>
          <p:nvPr/>
        </p:nvSpPr>
        <p:spPr>
          <a:xfrm>
            <a:off x="4490720" y="5941277"/>
            <a:ext cx="5608320" cy="378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Klein-Vogelbach et al. 2000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3990584-3372-4395-8847-91E79BA8538B}"/>
              </a:ext>
            </a:extLst>
          </p:cNvPr>
          <p:cNvSpPr txBox="1"/>
          <p:nvPr/>
        </p:nvSpPr>
        <p:spPr>
          <a:xfrm>
            <a:off x="640080" y="6502400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©ISG </a:t>
            </a:r>
          </a:p>
        </p:txBody>
      </p:sp>
    </p:spTree>
    <p:extLst>
      <p:ext uri="{BB962C8B-B14F-4D97-AF65-F5344CB8AC3E}">
        <p14:creationId xmlns:p14="http://schemas.microsoft.com/office/powerpoint/2010/main" val="875239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E2C2B1-BD37-4588-8217-134A69BD6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CH" dirty="0"/>
              <a:t>Achsen am Fuss</a:t>
            </a:r>
          </a:p>
        </p:txBody>
      </p:sp>
      <p:pic>
        <p:nvPicPr>
          <p:cNvPr id="4" name="Inhaltsplatzhalter 3">
            <a:extLst>
              <a:ext uri="{FF2B5EF4-FFF2-40B4-BE49-F238E27FC236}">
                <a16:creationId xmlns:a16="http://schemas.microsoft.com/office/drawing/2014/main" id="{EAC2D6A2-D58A-456D-A3F2-1EC58CD460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8880" y="1913309"/>
            <a:ext cx="7559240" cy="395483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89AA0F4-AED8-47EC-BDA1-BB1B3B603B14}"/>
              </a:ext>
            </a:extLst>
          </p:cNvPr>
          <p:cNvSpPr txBox="1"/>
          <p:nvPr/>
        </p:nvSpPr>
        <p:spPr>
          <a:xfrm>
            <a:off x="4490720" y="5941277"/>
            <a:ext cx="5608320" cy="378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Klein-Vogelbach et al. 2000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D56FB92-E875-472C-87F0-593AE4AEDF8E}"/>
              </a:ext>
            </a:extLst>
          </p:cNvPr>
          <p:cNvSpPr txBox="1"/>
          <p:nvPr/>
        </p:nvSpPr>
        <p:spPr>
          <a:xfrm>
            <a:off x="640080" y="6502400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©ISG </a:t>
            </a:r>
          </a:p>
        </p:txBody>
      </p:sp>
    </p:spTree>
    <p:extLst>
      <p:ext uri="{BB962C8B-B14F-4D97-AF65-F5344CB8AC3E}">
        <p14:creationId xmlns:p14="http://schemas.microsoft.com/office/powerpoint/2010/main" val="1850740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495E44-5F81-4173-9BB0-8F6B9F2EF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Frontalschnitt durch das rechte Hüftgelenk</a:t>
            </a:r>
          </a:p>
        </p:txBody>
      </p:sp>
      <p:pic>
        <p:nvPicPr>
          <p:cNvPr id="4098" name="Picture 2" descr="ScannenSkelett0003">
            <a:extLst>
              <a:ext uri="{FF2B5EF4-FFF2-40B4-BE49-F238E27FC236}">
                <a16:creationId xmlns:a16="http://schemas.microsoft.com/office/drawing/2014/main" id="{CB2DE40D-23D9-451F-943B-BB2BD95ACE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705" y="1354197"/>
            <a:ext cx="4883150" cy="484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7C96BD2A-32ED-4537-913A-D92CE34CABC4}"/>
              </a:ext>
            </a:extLst>
          </p:cNvPr>
          <p:cNvSpPr txBox="1"/>
          <p:nvPr/>
        </p:nvSpPr>
        <p:spPr>
          <a:xfrm>
            <a:off x="1322705" y="6375121"/>
            <a:ext cx="5598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Abbildungen aus </a:t>
            </a:r>
            <a:r>
              <a:rPr lang="de-CH" dirty="0" err="1"/>
              <a:t>Rauber</a:t>
            </a:r>
            <a:r>
              <a:rPr lang="de-CH" dirty="0"/>
              <a:t> </a:t>
            </a:r>
            <a:r>
              <a:rPr lang="de-CH" dirty="0" err="1"/>
              <a:t>Koppsch</a:t>
            </a:r>
            <a:r>
              <a:rPr lang="de-CH" dirty="0"/>
              <a:t> 1989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A1BDDC8-BCA1-4C8E-9788-49D110667F7F}"/>
              </a:ext>
            </a:extLst>
          </p:cNvPr>
          <p:cNvSpPr txBox="1"/>
          <p:nvPr/>
        </p:nvSpPr>
        <p:spPr>
          <a:xfrm>
            <a:off x="243840" y="6398438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©ISG </a:t>
            </a:r>
          </a:p>
        </p:txBody>
      </p:sp>
    </p:spTree>
    <p:extLst>
      <p:ext uri="{BB962C8B-B14F-4D97-AF65-F5344CB8AC3E}">
        <p14:creationId xmlns:p14="http://schemas.microsoft.com/office/powerpoint/2010/main" val="2105815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AD8E67-DD7C-4D8C-8E66-66E492939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Frontalschnitt durch das Kniegelenk von lateral</a:t>
            </a:r>
          </a:p>
        </p:txBody>
      </p:sp>
      <p:pic>
        <p:nvPicPr>
          <p:cNvPr id="5122" name="Picture 2" descr="ScannenSkelett0004">
            <a:extLst>
              <a:ext uri="{FF2B5EF4-FFF2-40B4-BE49-F238E27FC236}">
                <a16:creationId xmlns:a16="http://schemas.microsoft.com/office/drawing/2014/main" id="{301E9EF2-F31B-42B7-9BE9-81C5EB2C7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1991043"/>
            <a:ext cx="368935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5E0F4179-7F15-4A92-B895-411ED679E183}"/>
              </a:ext>
            </a:extLst>
          </p:cNvPr>
          <p:cNvSpPr/>
          <p:nvPr/>
        </p:nvSpPr>
        <p:spPr>
          <a:xfrm>
            <a:off x="3513856" y="6123543"/>
            <a:ext cx="38434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/>
              <a:t>Abbildungen aus </a:t>
            </a:r>
            <a:r>
              <a:rPr lang="de-CH" dirty="0" err="1"/>
              <a:t>Rauber</a:t>
            </a:r>
            <a:r>
              <a:rPr lang="de-CH" dirty="0"/>
              <a:t> </a:t>
            </a:r>
            <a:r>
              <a:rPr lang="de-CH" dirty="0" err="1"/>
              <a:t>Koppsch</a:t>
            </a:r>
            <a:r>
              <a:rPr lang="de-CH" dirty="0"/>
              <a:t> 1989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DDD2FA56-755A-405A-995C-69695F131936}"/>
              </a:ext>
            </a:extLst>
          </p:cNvPr>
          <p:cNvSpPr txBox="1"/>
          <p:nvPr/>
        </p:nvSpPr>
        <p:spPr>
          <a:xfrm>
            <a:off x="640080" y="6502400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©ISG </a:t>
            </a:r>
          </a:p>
        </p:txBody>
      </p:sp>
    </p:spTree>
    <p:extLst>
      <p:ext uri="{BB962C8B-B14F-4D97-AF65-F5344CB8AC3E}">
        <p14:creationId xmlns:p14="http://schemas.microsoft.com/office/powerpoint/2010/main" val="328725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cannenSkelett0007">
            <a:extLst>
              <a:ext uri="{FF2B5EF4-FFF2-40B4-BE49-F238E27FC236}">
                <a16:creationId xmlns:a16="http://schemas.microsoft.com/office/drawing/2014/main" id="{AA32D9BB-E8F0-41A1-B0E3-888EA61E07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123" y="1686270"/>
            <a:ext cx="2679700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D34027D4-B447-4FC7-8708-F5E2FEB0B6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331720" y="666880"/>
            <a:ext cx="8093626" cy="701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de-CH" dirty="0" err="1"/>
              <a:t>Lisfanc</a:t>
            </a:r>
            <a:r>
              <a:rPr lang="de-CH" dirty="0"/>
              <a:t>- und </a:t>
            </a:r>
            <a:r>
              <a:rPr lang="de-CH" dirty="0" err="1"/>
              <a:t>Chopart</a:t>
            </a:r>
            <a:r>
              <a:rPr lang="de-CH" dirty="0"/>
              <a:t> Gelenklinien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9AA75B8B-3E0D-4CF9-9173-65835AC02025}"/>
              </a:ext>
            </a:extLst>
          </p:cNvPr>
          <p:cNvSpPr/>
          <p:nvPr/>
        </p:nvSpPr>
        <p:spPr>
          <a:xfrm>
            <a:off x="4814336" y="6089519"/>
            <a:ext cx="38434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/>
              <a:t>Abbildungen aus </a:t>
            </a:r>
            <a:r>
              <a:rPr lang="de-CH" dirty="0" err="1"/>
              <a:t>Rauber</a:t>
            </a:r>
            <a:r>
              <a:rPr lang="de-CH" dirty="0"/>
              <a:t> </a:t>
            </a:r>
            <a:r>
              <a:rPr lang="de-CH" dirty="0" err="1"/>
              <a:t>Koppsch</a:t>
            </a:r>
            <a:r>
              <a:rPr lang="de-CH" dirty="0"/>
              <a:t> 1989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192EBAF9-D9A4-4BDA-BBC1-1B28D8E9F651}"/>
              </a:ext>
            </a:extLst>
          </p:cNvPr>
          <p:cNvSpPr txBox="1"/>
          <p:nvPr/>
        </p:nvSpPr>
        <p:spPr>
          <a:xfrm>
            <a:off x="640080" y="6502400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©ISG </a:t>
            </a:r>
          </a:p>
        </p:txBody>
      </p:sp>
    </p:spTree>
    <p:extLst>
      <p:ext uri="{BB962C8B-B14F-4D97-AF65-F5344CB8AC3E}">
        <p14:creationId xmlns:p14="http://schemas.microsoft.com/office/powerpoint/2010/main" val="3254328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2D798F-6F19-4807-80DF-49171C369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M.Iliacus</a:t>
            </a:r>
            <a:r>
              <a:rPr lang="en-GB" dirty="0"/>
              <a:t> und </a:t>
            </a:r>
            <a:r>
              <a:rPr lang="en-GB" dirty="0" err="1"/>
              <a:t>M.Psoas</a:t>
            </a:r>
            <a:r>
              <a:rPr lang="en-GB" dirty="0"/>
              <a:t> minor und major</a:t>
            </a:r>
            <a:endParaRPr lang="de-CH" dirty="0"/>
          </a:p>
        </p:txBody>
      </p:sp>
      <p:pic>
        <p:nvPicPr>
          <p:cNvPr id="8194" name="Picture 2" descr="iliopsoas">
            <a:extLst>
              <a:ext uri="{FF2B5EF4-FFF2-40B4-BE49-F238E27FC236}">
                <a16:creationId xmlns:a16="http://schemas.microsoft.com/office/drawing/2014/main" id="{13122CD2-943E-4BFE-A527-E283E8B65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870" y="1825625"/>
            <a:ext cx="27305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4187B3F7-A8AE-42A1-954B-4D4E0D2D52AC}"/>
              </a:ext>
            </a:extLst>
          </p:cNvPr>
          <p:cNvSpPr txBox="1"/>
          <p:nvPr/>
        </p:nvSpPr>
        <p:spPr>
          <a:xfrm>
            <a:off x="7410449" y="6318369"/>
            <a:ext cx="4959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aus </a:t>
            </a:r>
            <a:r>
              <a:rPr lang="en-GB" dirty="0" err="1"/>
              <a:t>Triggerpoint</a:t>
            </a:r>
            <a:r>
              <a:rPr lang="en-GB" dirty="0"/>
              <a:t> Manual </a:t>
            </a:r>
            <a:r>
              <a:rPr lang="en-GB" dirty="0" err="1"/>
              <a:t>Williams&amp;Wilkins</a:t>
            </a:r>
            <a:r>
              <a:rPr lang="en-GB" dirty="0"/>
              <a:t> 2006</a:t>
            </a:r>
            <a:endParaRPr lang="de-CH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B53FB62E-E8C4-4525-95ED-16D280220338}"/>
              </a:ext>
            </a:extLst>
          </p:cNvPr>
          <p:cNvSpPr txBox="1"/>
          <p:nvPr/>
        </p:nvSpPr>
        <p:spPr>
          <a:xfrm>
            <a:off x="640080" y="6502400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©ISG </a:t>
            </a:r>
          </a:p>
        </p:txBody>
      </p:sp>
    </p:spTree>
    <p:extLst>
      <p:ext uri="{BB962C8B-B14F-4D97-AF65-F5344CB8AC3E}">
        <p14:creationId xmlns:p14="http://schemas.microsoft.com/office/powerpoint/2010/main" val="2321647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F97AF9A-C557-4C7F-B985-EF0D73354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Tiefe</a:t>
            </a:r>
            <a:r>
              <a:rPr lang="en-GB" dirty="0"/>
              <a:t> </a:t>
            </a:r>
            <a:r>
              <a:rPr lang="en-GB" dirty="0" err="1"/>
              <a:t>Hüftmuskulautr</a:t>
            </a:r>
            <a:r>
              <a:rPr lang="en-GB" dirty="0"/>
              <a:t> (</a:t>
            </a:r>
            <a:r>
              <a:rPr lang="en-GB" dirty="0" err="1"/>
              <a:t>Mm.Gluteus</a:t>
            </a:r>
            <a:r>
              <a:rPr lang="en-GB" dirty="0"/>
              <a:t> maximus und </a:t>
            </a:r>
            <a:r>
              <a:rPr lang="en-GB" dirty="0" err="1"/>
              <a:t>minimus</a:t>
            </a:r>
            <a:r>
              <a:rPr lang="en-GB" dirty="0"/>
              <a:t> </a:t>
            </a:r>
            <a:r>
              <a:rPr lang="en-GB" dirty="0" err="1"/>
              <a:t>sind</a:t>
            </a:r>
            <a:r>
              <a:rPr lang="en-GB" dirty="0"/>
              <a:t> </a:t>
            </a:r>
            <a:r>
              <a:rPr lang="en-GB" dirty="0" err="1"/>
              <a:t>abgetrennt</a:t>
            </a:r>
            <a:r>
              <a:rPr lang="en-GB" dirty="0"/>
              <a:t>)</a:t>
            </a:r>
            <a:endParaRPr lang="de-CH" dirty="0"/>
          </a:p>
        </p:txBody>
      </p:sp>
      <p:pic>
        <p:nvPicPr>
          <p:cNvPr id="9218" name="Picture 2" descr="Gluti+kl Hüftmuskeln">
            <a:extLst>
              <a:ext uri="{FF2B5EF4-FFF2-40B4-BE49-F238E27FC236}">
                <a16:creationId xmlns:a16="http://schemas.microsoft.com/office/drawing/2014/main" id="{B0AA916E-E9F9-41A3-9700-2789A0B67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1825624"/>
            <a:ext cx="4802188" cy="4109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25817F5-A024-4F8E-9774-B76FC7B8E33F}"/>
              </a:ext>
            </a:extLst>
          </p:cNvPr>
          <p:cNvSpPr txBox="1"/>
          <p:nvPr/>
        </p:nvSpPr>
        <p:spPr>
          <a:xfrm>
            <a:off x="3803649" y="6133068"/>
            <a:ext cx="4959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aus </a:t>
            </a:r>
            <a:r>
              <a:rPr lang="en-GB" dirty="0" err="1"/>
              <a:t>Triggerpoint</a:t>
            </a:r>
            <a:r>
              <a:rPr lang="en-GB" dirty="0"/>
              <a:t> Manual </a:t>
            </a:r>
            <a:r>
              <a:rPr lang="en-GB" dirty="0" err="1"/>
              <a:t>Williams&amp;Wilkins</a:t>
            </a:r>
            <a:r>
              <a:rPr lang="en-GB" dirty="0"/>
              <a:t> 2006</a:t>
            </a:r>
            <a:endParaRPr lang="de-CH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7C9CC7CD-DC88-437B-BC6F-EE104651F82E}"/>
              </a:ext>
            </a:extLst>
          </p:cNvPr>
          <p:cNvSpPr txBox="1"/>
          <p:nvPr/>
        </p:nvSpPr>
        <p:spPr>
          <a:xfrm>
            <a:off x="640080" y="6502400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©ISG </a:t>
            </a:r>
          </a:p>
        </p:txBody>
      </p:sp>
    </p:spTree>
    <p:extLst>
      <p:ext uri="{BB962C8B-B14F-4D97-AF65-F5344CB8AC3E}">
        <p14:creationId xmlns:p14="http://schemas.microsoft.com/office/powerpoint/2010/main" val="23029579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184</Words>
  <Application>Microsoft Office PowerPoint</Application>
  <PresentationFormat>Breitbild</PresentationFormat>
  <Paragraphs>39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</vt:lpstr>
      <vt:lpstr>Anatomie Basic: Unterextremitäten  </vt:lpstr>
      <vt:lpstr>Beinachsen</vt:lpstr>
      <vt:lpstr>Torsionen Ober- und Unterschenkel</vt:lpstr>
      <vt:lpstr>Achsen am Fuss</vt:lpstr>
      <vt:lpstr>Frontalschnitt durch das rechte Hüftgelenk</vt:lpstr>
      <vt:lpstr>Frontalschnitt durch das Kniegelenk von lateral</vt:lpstr>
      <vt:lpstr>Lisfanc- und Chopart Gelenklinien</vt:lpstr>
      <vt:lpstr>M.Iliacus und M.Psoas minor und major</vt:lpstr>
      <vt:lpstr>Tiefe Hüftmuskulautr (Mm.Gluteus maximus und minimus sind abgetrennt)</vt:lpstr>
      <vt:lpstr>Oberschenkelmuskulatur ventral und dorsal</vt:lpstr>
      <vt:lpstr>Adduktoren des Hüftgelenkes</vt:lpstr>
      <vt:lpstr>Unterschenkelmuskulatur M.Gastrocnemii – Mm. Peronei – M.Tibialis anterior – M. Tibialis posterior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Irene Spirgi</dc:creator>
  <cp:lastModifiedBy>Irene Spirgi</cp:lastModifiedBy>
  <cp:revision>9</cp:revision>
  <dcterms:created xsi:type="dcterms:W3CDTF">2019-10-30T10:00:06Z</dcterms:created>
  <dcterms:modified xsi:type="dcterms:W3CDTF">2019-11-05T20:00:24Z</dcterms:modified>
</cp:coreProperties>
</file>