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82" r:id="rId7"/>
    <p:sldId id="272" r:id="rId8"/>
    <p:sldId id="266" r:id="rId9"/>
    <p:sldId id="267" r:id="rId10"/>
    <p:sldId id="268" r:id="rId11"/>
    <p:sldId id="271" r:id="rId12"/>
    <p:sldId id="269" r:id="rId13"/>
    <p:sldId id="283" r:id="rId14"/>
    <p:sldId id="28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4DC0C-EB5E-41D1-969C-905F7CE4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74EE94-8FE8-4C42-A991-B6ED86B3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99501-C2DC-4845-9129-5D215DA1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217C1-8592-4352-9C58-34E6B173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E61818-2785-473F-A2CA-2F882631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8940-A4CD-43F3-A64D-8996DC35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E2E8F8-0760-4F38-8B19-8D9DA12BE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D513CD-932B-4D7A-AF7F-1168FCEA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5A3EB-C2CD-42B9-B7F9-EBAC136F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344AAA-F8FA-4DE4-BBB7-053BD77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45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E8D730-5FAB-45F2-BED5-091C81297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418064-2C32-440F-BDBF-AFAB8D83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B6F922-CD91-449B-B384-95D0646B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92BDE7-4ECE-448A-A986-BF4DBDB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23EB09-49ED-448E-8FC2-56AB5C26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85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43A4C-74DE-437D-9B43-C04F6874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464224-9B33-4507-956A-6B420CD3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9742D-532B-44BE-9735-BE204965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F4B154-5050-4993-A71C-E613198A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572D7F-B953-416C-9A5E-61A3E469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9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19D4D-6804-4DB0-82E9-8DCFF2C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F88813-B42C-4532-BF3A-A654CEFC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3DA8D2-4EBE-4F3C-AD37-240F141C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C6C88A-6A77-4119-822D-E6E1B1B0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19DD2F-07D8-4BC9-8937-277F8D61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617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7D50C-9347-4C07-A773-CD6C108A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9ED5B4-AB17-402D-9F41-F67649A8F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920948-70A2-460D-A6C2-8C8AE4AE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DC1BF3-5089-45E5-AEB0-3870D650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51609F-D2E6-4A6B-B01B-E6838242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3B176F-DBEB-4EC2-9ADE-3EAA8472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434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3A5CC-3D56-439C-8540-99EDE03A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78603D-A1B3-4167-AAAF-3C339CBB4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1DA598-C47D-4700-AB5E-82723E432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2A35DC-13AD-444F-B8FB-3577BB92E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270493-2C1D-41EE-8C6D-EDDF8E19C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BF82C4-5A76-4031-8FF8-D2D7AA35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6352FA-E63F-4E03-8930-BBABF06E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4931E-E771-4545-8E6B-33EF1D71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8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6717F-1406-4A18-9F64-D92439C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2C70BC-9949-45A6-BE40-34AB446B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E5D58-7444-4507-BFF3-7D3827C1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72AF2B-65C0-46F7-B6DE-3CDE6263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90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62780D-FDD0-49E6-9B09-998E9234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7D81A0-DB31-4A11-9CDC-4DEB6E63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390916-25ED-4E9A-B7B9-C6B4CCFE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60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DB3F4-2D4F-4A88-886D-0A8E8618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D1268-FF55-4928-B876-0031E6B6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3BE289-9371-4827-86CD-FD048ACF2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AE3634-DED9-4B5A-9887-B9C19FA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F95BA4-84B9-4A24-8346-E93A4600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6C8B02-535F-4BC8-82FC-8D5FB7A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016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71E0C-B3CC-4DC3-AD1C-CFCE4A23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018548-21EF-4F01-8C30-20AD904FE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023A66-09EE-464B-9BE7-304771BF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D750AA-E2F3-4BA0-A19E-C42CBE7A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C98F93-1394-47F9-ADDF-D32B362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54E0CC-34A1-491D-91CB-41DAF379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965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01A812-7009-4085-A823-92BDC25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577F09-D52B-44D7-9BCE-388B8AD0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353F5D-4C62-41E4-A023-CB81EAD80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A672-8FD6-4826-BFEF-F89650D189CD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6B9863-3085-4908-A149-A299DBEF3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F3D44F-1D98-473B-B267-EC5945791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919D-F693-4422-B004-9C43A5797C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2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83CA2-42F0-413D-A392-CA8F0564D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044" y="401023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de-CH" dirty="0"/>
              <a:t>Schultergürtel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CEF737-DAA2-4F25-A020-A50B7DDD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08" y="1433189"/>
            <a:ext cx="7202645" cy="50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7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M. Serratus anterior </a:t>
            </a: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48" y="1600201"/>
            <a:ext cx="3527104" cy="4525963"/>
          </a:xfrm>
        </p:spPr>
      </p:pic>
    </p:spTree>
    <p:extLst>
      <p:ext uri="{BB962C8B-B14F-4D97-AF65-F5344CB8AC3E}">
        <p14:creationId xmlns:p14="http://schemas.microsoft.com/office/powerpoint/2010/main" val="31687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M.Pectoralis</a:t>
            </a:r>
            <a:r>
              <a:rPr lang="de-CH" dirty="0"/>
              <a:t> minor </a:t>
            </a: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84" y="1600201"/>
            <a:ext cx="3935432" cy="4525963"/>
          </a:xfrm>
        </p:spPr>
      </p:pic>
    </p:spTree>
    <p:extLst>
      <p:ext uri="{BB962C8B-B14F-4D97-AF65-F5344CB8AC3E}">
        <p14:creationId xmlns:p14="http://schemas.microsoft.com/office/powerpoint/2010/main" val="402460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M. </a:t>
            </a:r>
            <a:r>
              <a:rPr lang="de-CH" dirty="0" err="1"/>
              <a:t>Subclavius</a:t>
            </a:r>
            <a:r>
              <a:rPr lang="de-CH" dirty="0"/>
              <a:t> </a:t>
            </a: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12776"/>
            <a:ext cx="4680520" cy="4643432"/>
          </a:xfrm>
        </p:spPr>
      </p:pic>
    </p:spTree>
    <p:extLst>
      <p:ext uri="{BB962C8B-B14F-4D97-AF65-F5344CB8AC3E}">
        <p14:creationId xmlns:p14="http://schemas.microsoft.com/office/powerpoint/2010/main" val="161488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Zugrichtung der Schultergürtelmuskulatur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628800"/>
            <a:ext cx="2519425" cy="38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83" y="2204864"/>
            <a:ext cx="2483268" cy="38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08920"/>
            <a:ext cx="2338788" cy="35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568174"/>
            <a:ext cx="4176464" cy="51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Passage der Nerven und Gefässe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6023992" y="2672916"/>
            <a:ext cx="24482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5807968" y="3861048"/>
            <a:ext cx="280831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3287688" y="4509120"/>
            <a:ext cx="2088232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616281" y="2672916"/>
            <a:ext cx="17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Scalenuspassage</a:t>
            </a:r>
            <a:endParaRPr lang="fr-CH" dirty="0"/>
          </a:p>
        </p:txBody>
      </p:sp>
      <p:sp>
        <p:nvSpPr>
          <p:cNvPr id="10" name="Textfeld 9"/>
          <p:cNvSpPr txBox="1"/>
          <p:nvPr/>
        </p:nvSpPr>
        <p:spPr>
          <a:xfrm>
            <a:off x="8625975" y="3676383"/>
            <a:ext cx="176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Costoklavikuläre</a:t>
            </a:r>
            <a:r>
              <a:rPr lang="de-CH" dirty="0"/>
              <a:t> </a:t>
            </a:r>
          </a:p>
          <a:p>
            <a:r>
              <a:rPr lang="de-CH" dirty="0"/>
              <a:t>Passage</a:t>
            </a:r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1744779" y="3897053"/>
            <a:ext cx="170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Pectoralis</a:t>
            </a:r>
            <a:r>
              <a:rPr lang="de-CH" dirty="0"/>
              <a:t> minor</a:t>
            </a:r>
          </a:p>
          <a:p>
            <a:r>
              <a:rPr lang="de-CH" dirty="0"/>
              <a:t>Passage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7207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8ABA7-A28A-4999-9ADB-02A1800A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 Gelenke für die Bewegungen des Armes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75B76-8164-4477-81E9-600A4172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  <a:endParaRPr lang="de-CH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</a:t>
            </a:r>
            <a:r>
              <a:rPr lang="de-DE" dirty="0"/>
              <a:t> </a:t>
            </a:r>
            <a:r>
              <a:rPr lang="de-DE" dirty="0" err="1"/>
              <a:t>Sternoklavikulargelenk</a:t>
            </a:r>
            <a:r>
              <a:rPr lang="de-DE" dirty="0"/>
              <a:t> (SCG)</a:t>
            </a:r>
            <a:endParaRPr lang="de-CH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</a:t>
            </a:r>
            <a:r>
              <a:rPr lang="de-DE" dirty="0"/>
              <a:t> </a:t>
            </a:r>
            <a:r>
              <a:rPr lang="de-DE" dirty="0" err="1"/>
              <a:t>Akromioklavikulargelenk</a:t>
            </a:r>
            <a:r>
              <a:rPr lang="de-DE" dirty="0"/>
              <a:t> (AC-Gelenk)</a:t>
            </a:r>
            <a:endParaRPr lang="de-CH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</a:t>
            </a:r>
            <a:r>
              <a:rPr lang="de-DE" dirty="0"/>
              <a:t> </a:t>
            </a:r>
            <a:r>
              <a:rPr lang="de-DE" dirty="0" err="1"/>
              <a:t>Skapulathorakaler</a:t>
            </a:r>
            <a:r>
              <a:rPr lang="de-DE" dirty="0"/>
              <a:t> Gleitraum</a:t>
            </a:r>
            <a:endParaRPr lang="de-CH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</a:t>
            </a:r>
            <a:r>
              <a:rPr lang="de-DE" dirty="0"/>
              <a:t> </a:t>
            </a:r>
            <a:r>
              <a:rPr lang="de-DE" dirty="0" err="1"/>
              <a:t>Humerscapulargelenk</a:t>
            </a:r>
            <a:r>
              <a:rPr lang="de-DE" dirty="0"/>
              <a:t> (HSG)</a:t>
            </a:r>
            <a:endParaRPr lang="de-CH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		</a:t>
            </a:r>
            <a:r>
              <a:rPr lang="de-DE" dirty="0"/>
              <a:t> </a:t>
            </a:r>
            <a:r>
              <a:rPr lang="de-DE" dirty="0" err="1"/>
              <a:t>Subakromiales</a:t>
            </a:r>
            <a:r>
              <a:rPr lang="de-DE" dirty="0"/>
              <a:t> Nebengelenk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982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69811C-6204-4AF2-AAAF-020DE463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250825"/>
            <a:ext cx="8791575" cy="1325563"/>
          </a:xfrm>
        </p:spPr>
        <p:txBody>
          <a:bodyPr/>
          <a:lstStyle/>
          <a:p>
            <a:r>
              <a:rPr lang="de-CH" dirty="0"/>
              <a:t>Schultergürtel (</a:t>
            </a:r>
            <a:r>
              <a:rPr lang="de-CH" dirty="0" err="1"/>
              <a:t>Skapula</a:t>
            </a:r>
            <a:r>
              <a:rPr lang="de-CH" dirty="0"/>
              <a:t> – Klavikula)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7D28E09-92E1-4C2B-AA4D-5AF308A805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6712" y="1690688"/>
            <a:ext cx="6462488" cy="44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62A07-09C1-47F4-8DC7-99DE119B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Gelenk zw. Klavikula und </a:t>
            </a:r>
            <a:r>
              <a:rPr lang="de-CH" dirty="0" err="1"/>
              <a:t>Skapula</a:t>
            </a:r>
            <a:r>
              <a:rPr lang="de-CH" dirty="0"/>
              <a:t>: </a:t>
            </a:r>
            <a:r>
              <a:rPr lang="de-CH" dirty="0" err="1"/>
              <a:t>Akromioklavikulargelenk</a:t>
            </a:r>
            <a:r>
              <a:rPr lang="de-CH" dirty="0"/>
              <a:t> «Zangenmaul»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9E5E36B-D65B-4F6B-813D-1A08991F2E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691" y="2448868"/>
            <a:ext cx="4589069" cy="3151832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489B73-CC9E-4EE5-B4A1-9A716E6FF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610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Bei allen Bewegungen des Schultergürtels wird das AC-Gelenk mitbewegt, es kann nicht isoliert bewegt werden</a:t>
            </a:r>
          </a:p>
        </p:txBody>
      </p:sp>
    </p:spTree>
    <p:extLst>
      <p:ext uri="{BB962C8B-B14F-4D97-AF65-F5344CB8AC3E}">
        <p14:creationId xmlns:p14="http://schemas.microsoft.com/office/powerpoint/2010/main" val="87764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D9BDD7F-5EB2-4682-95CE-20A9EBE0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869950"/>
            <a:ext cx="10515600" cy="1325563"/>
          </a:xfrm>
        </p:spPr>
        <p:txBody>
          <a:bodyPr/>
          <a:lstStyle/>
          <a:p>
            <a:pPr algn="ctr"/>
            <a:r>
              <a:rPr lang="de-CH" dirty="0"/>
              <a:t>Bewegungen des Schultergürtels in den drei definierten Ebenen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130B18-C94F-4507-B5BC-BAA72A4D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2701925"/>
            <a:ext cx="10515600" cy="2965450"/>
          </a:xfrm>
        </p:spPr>
        <p:txBody>
          <a:bodyPr/>
          <a:lstStyle/>
          <a:p>
            <a:r>
              <a:rPr lang="de-CH" dirty="0"/>
              <a:t>Frontalebene		Elevation/Depression</a:t>
            </a:r>
          </a:p>
          <a:p>
            <a:endParaRPr lang="de-CH" dirty="0"/>
          </a:p>
          <a:p>
            <a:r>
              <a:rPr lang="de-CH" dirty="0"/>
              <a:t>Transversalebene		Protraktion/Retraktion</a:t>
            </a:r>
          </a:p>
          <a:p>
            <a:endParaRPr lang="de-CH" dirty="0"/>
          </a:p>
          <a:p>
            <a:r>
              <a:rPr lang="de-CH" dirty="0"/>
              <a:t>Sagittalebene		</a:t>
            </a:r>
            <a:r>
              <a:rPr lang="de-CH" dirty="0" err="1"/>
              <a:t>Ventralrotation</a:t>
            </a:r>
            <a:r>
              <a:rPr lang="de-CH" dirty="0"/>
              <a:t>/Dorsalrotation</a:t>
            </a:r>
          </a:p>
        </p:txBody>
      </p:sp>
    </p:spTree>
    <p:extLst>
      <p:ext uri="{BB962C8B-B14F-4D97-AF65-F5344CB8AC3E}">
        <p14:creationId xmlns:p14="http://schemas.microsoft.com/office/powerpoint/2010/main" val="190652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Unterteilung der Muskulatur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Truncocinguläre</a:t>
            </a:r>
            <a:r>
              <a:rPr lang="de-CH" dirty="0"/>
              <a:t> Muskulatur: 	zw. Rumpf und Schultergürtel</a:t>
            </a:r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endParaRPr lang="de-CH" sz="1400" dirty="0"/>
          </a:p>
          <a:p>
            <a:r>
              <a:rPr lang="de-CH" dirty="0" err="1"/>
              <a:t>Cingulohumerale</a:t>
            </a:r>
            <a:r>
              <a:rPr lang="de-CH" dirty="0"/>
              <a:t> Muskulatur: zw. Schultergürtel und Oberarm</a:t>
            </a:r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r>
              <a:rPr lang="de-CH" dirty="0" err="1"/>
              <a:t>Truncohumerale</a:t>
            </a:r>
            <a:r>
              <a:rPr lang="de-CH" dirty="0"/>
              <a:t> Muskulatur: 	zw. Rumpf und Oberarm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7281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M. Trapezius </a:t>
            </a: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700809"/>
            <a:ext cx="2376264" cy="490260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700808"/>
            <a:ext cx="3384376" cy="48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0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M. Levator Scapulae </a:t>
            </a: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49" y="1690688"/>
            <a:ext cx="3644926" cy="4714851"/>
          </a:xfrm>
        </p:spPr>
      </p:pic>
    </p:spTree>
    <p:extLst>
      <p:ext uri="{BB962C8B-B14F-4D97-AF65-F5344CB8AC3E}">
        <p14:creationId xmlns:p14="http://schemas.microsoft.com/office/powerpoint/2010/main" val="109294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M. </a:t>
            </a:r>
            <a:r>
              <a:rPr lang="de-CH" dirty="0" err="1"/>
              <a:t>Rhomboideus</a:t>
            </a:r>
            <a:r>
              <a:rPr lang="de-CH" dirty="0"/>
              <a:t> </a:t>
            </a:r>
            <a:r>
              <a:rPr lang="de-CH" dirty="0" err="1"/>
              <a:t>major</a:t>
            </a:r>
            <a:r>
              <a:rPr lang="de-CH" dirty="0"/>
              <a:t> und minor</a:t>
            </a:r>
            <a:br>
              <a:rPr lang="de-CH" dirty="0"/>
            </a:br>
            <a:r>
              <a:rPr lang="de-CH" sz="2000" dirty="0"/>
              <a:t>(</a:t>
            </a:r>
            <a:r>
              <a:rPr lang="de-CH" sz="2000" dirty="0" err="1"/>
              <a:t>truncocinguläre</a:t>
            </a:r>
            <a:r>
              <a:rPr lang="de-CH" sz="2000" dirty="0"/>
              <a:t> Muskulatur)</a:t>
            </a:r>
            <a:endParaRPr lang="fr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85" y="1600201"/>
            <a:ext cx="3227031" cy="4525963"/>
          </a:xfr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5879976" y="4437112"/>
            <a:ext cx="2160240" cy="5447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72149" y="4726799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M. </a:t>
            </a:r>
            <a:r>
              <a:rPr lang="de-CH" dirty="0" err="1"/>
              <a:t>Rhomboideus</a:t>
            </a:r>
            <a:r>
              <a:rPr lang="de-CH" dirty="0"/>
              <a:t> </a:t>
            </a:r>
            <a:r>
              <a:rPr lang="de-CH" dirty="0" err="1"/>
              <a:t>major</a:t>
            </a:r>
            <a:endParaRPr lang="fr-CH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879976" y="2852936"/>
            <a:ext cx="219217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2148" y="2852936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M. </a:t>
            </a:r>
            <a:r>
              <a:rPr lang="de-CH" dirty="0" err="1"/>
              <a:t>Rhomboideus</a:t>
            </a:r>
            <a:r>
              <a:rPr lang="de-CH" dirty="0"/>
              <a:t> minor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3126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Breitbild</PresentationFormat>
  <Paragraphs>40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Schultergürtel </vt:lpstr>
      <vt:lpstr>5 Gelenke für die Bewegungen des Armes</vt:lpstr>
      <vt:lpstr>Schultergürtel (Skapula – Klavikula)</vt:lpstr>
      <vt:lpstr>Gelenk zw. Klavikula und Skapula: Akromioklavikulargelenk «Zangenmaul»</vt:lpstr>
      <vt:lpstr>Bewegungen des Schultergürtels in den drei definierten Ebenen</vt:lpstr>
      <vt:lpstr>Unterteilung der Muskulatur</vt:lpstr>
      <vt:lpstr>M. Trapezius (truncocinguläre Muskulatur)</vt:lpstr>
      <vt:lpstr>M. Levator Scapulae (truncocinguläre Muskulatur)</vt:lpstr>
      <vt:lpstr>M. Rhomboideus major und minor (truncocinguläre Muskulatur)</vt:lpstr>
      <vt:lpstr>M. Serratus anterior (truncocinguläre Muskulatur)</vt:lpstr>
      <vt:lpstr>M.Pectoralis minor (truncocinguläre Muskulatur)</vt:lpstr>
      <vt:lpstr>M. Subclavius (truncocinguläre Muskulatur)</vt:lpstr>
      <vt:lpstr>Zugrichtung der Schultergürtelmuskulatur</vt:lpstr>
      <vt:lpstr>Passage der Nerven und Gefässe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Schultergürtel</dc:title>
  <dc:creator>Irene Spirgi</dc:creator>
  <cp:lastModifiedBy>Irene Spirgi</cp:lastModifiedBy>
  <cp:revision>8</cp:revision>
  <dcterms:created xsi:type="dcterms:W3CDTF">2019-09-10T13:25:36Z</dcterms:created>
  <dcterms:modified xsi:type="dcterms:W3CDTF">2019-09-14T13:35:42Z</dcterms:modified>
</cp:coreProperties>
</file>